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7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F0477-F6CC-4553-B19F-114FDA4B4808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2D4C-0F10-4667-A75C-AE90729DA94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379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2D4C-0F10-4667-A75C-AE90729DA94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012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25.04.2019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ERGENLİK DÖNEMİNDE KARŞILAŞILAN SORUNLAR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EXPER\Desktop\5b3cc565537a0024bce33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16832"/>
            <a:ext cx="71437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22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tr-TR" b="1" dirty="0"/>
              <a:t>Büyükler çok anlayışsız ve baskıcı,</a:t>
            </a:r>
          </a:p>
          <a:p>
            <a:r>
              <a:rPr lang="tr-TR" b="1" dirty="0"/>
              <a:t>Arkadaş grubum beni dışlıyor,</a:t>
            </a:r>
          </a:p>
          <a:p>
            <a:r>
              <a:rPr lang="tr-TR" b="1" dirty="0"/>
              <a:t>Ailem kız/erkek arkadaşım olmasına izin vermiyor,</a:t>
            </a:r>
          </a:p>
          <a:p>
            <a:r>
              <a:rPr lang="tr-TR" b="1" dirty="0"/>
              <a:t>Boş zamanlarda yapacak bir şeyim yok,</a:t>
            </a:r>
          </a:p>
          <a:p>
            <a:r>
              <a:rPr lang="tr-TR" b="1" dirty="0" smtClean="0"/>
              <a:t>Bazı konularla ilgili merak </a:t>
            </a:r>
            <a:r>
              <a:rPr lang="tr-TR" b="1" dirty="0"/>
              <a:t>ettiklerimi aileme </a:t>
            </a:r>
            <a:r>
              <a:rPr lang="tr-TR" b="1" dirty="0" smtClean="0"/>
              <a:t>soramıyorum.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 descr="C:\Users\EXPER\Desktop\untitle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2484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608512"/>
          </a:xfrm>
        </p:spPr>
        <p:txBody>
          <a:bodyPr/>
          <a:lstStyle/>
          <a:p>
            <a:r>
              <a:rPr lang="tr-TR" b="1" dirty="0"/>
              <a:t>Beni hep çocuk yerine koyuyorlar,</a:t>
            </a:r>
          </a:p>
          <a:p>
            <a:r>
              <a:rPr lang="tr-TR" b="1" dirty="0"/>
              <a:t>Annem babam arkadaşlarıma karışıyorlar, onları eleştiriyorlar,</a:t>
            </a:r>
          </a:p>
          <a:p>
            <a:r>
              <a:rPr lang="tr-TR" b="1" dirty="0"/>
              <a:t>İzinsiz dışarı çıkamıyorum, erken gelmek zorunda kalıyorum,</a:t>
            </a:r>
          </a:p>
          <a:p>
            <a:r>
              <a:rPr lang="tr-TR" b="1" dirty="0"/>
              <a:t>Yabancı ortamlarda rahat edemiyorum, kendimi ifade edemiyorum,</a:t>
            </a:r>
          </a:p>
          <a:p>
            <a:r>
              <a:rPr lang="tr-TR" b="1" u="sng" dirty="0"/>
              <a:t>Kimse beni anlamıyor!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65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PEKİ BİZLER NELER YAPABİLİRİZ?</a:t>
            </a:r>
            <a:endParaRPr lang="tr-TR" sz="48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11560" y="170080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/>
              <a:t>Arkadaşlarıyla, gerekirse arkadaşlarının aileleriyle tanışın.</a:t>
            </a:r>
          </a:p>
        </p:txBody>
      </p:sp>
      <p:pic>
        <p:nvPicPr>
          <p:cNvPr id="6146" name="Picture 2" descr="C:\Users\EXPER\Desktop\untitled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24247"/>
            <a:ext cx="7233026" cy="32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6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Çocuğunuzu başkasıyla kıyaslamayın.</a:t>
            </a:r>
            <a:endParaRPr lang="tr-TR" b="1" dirty="0"/>
          </a:p>
        </p:txBody>
      </p:sp>
      <p:pic>
        <p:nvPicPr>
          <p:cNvPr id="1026" name="Picture 2" descr="C:\Users\Seda K\Desktop\55872697_410517656411186_40360093225788690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705678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4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Çocuğunuzun stresini azaltabilmek için spor ve diğer sosyal faaliyetlere (sinema, tiyatro, resim, müzik vb) yönlendirin.</a:t>
            </a:r>
            <a:endParaRPr lang="tr-TR" b="1" dirty="0"/>
          </a:p>
        </p:txBody>
      </p:sp>
      <p:pic>
        <p:nvPicPr>
          <p:cNvPr id="2050" name="Picture 2" descr="C:\Users\Seda K\Desktop\hobiler_01-1170x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1300"/>
            <a:ext cx="7776864" cy="367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Siz veya çocuğunuz sinirliyken tartışmayın.</a:t>
            </a:r>
            <a:endParaRPr lang="tr-TR" b="1" dirty="0"/>
          </a:p>
        </p:txBody>
      </p:sp>
      <p:pic>
        <p:nvPicPr>
          <p:cNvPr id="3074" name="Picture 2" descr="C:\Users\Seda K\Desktop\7965601473re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05678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Sorumluluk almasına olanak sağlayın.</a:t>
            </a:r>
            <a:endParaRPr lang="tr-TR" b="1" dirty="0"/>
          </a:p>
        </p:txBody>
      </p:sp>
      <p:pic>
        <p:nvPicPr>
          <p:cNvPr id="4098" name="Picture 2" descr="C:\Users\Seda K\Desktop\26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968" cy="489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Yalnız kalmak istediğinde nedenini öğrenmek için onu zorlamayın.</a:t>
            </a:r>
            <a:endParaRPr lang="tr-TR" b="1" dirty="0"/>
          </a:p>
        </p:txBody>
      </p:sp>
      <p:pic>
        <p:nvPicPr>
          <p:cNvPr id="5122" name="Picture 2" descr="C:\Users\Seda K\Desktop\MDINC-800x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58180"/>
            <a:ext cx="7620000" cy="442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tr-TR" b="1" dirty="0" smtClean="0"/>
              <a:t>Onu dinleyin, dinlemeye hazır olduğunuzu hissettirin.</a:t>
            </a:r>
            <a:endParaRPr lang="tr-TR" b="1" dirty="0"/>
          </a:p>
        </p:txBody>
      </p:sp>
      <p:pic>
        <p:nvPicPr>
          <p:cNvPr id="6146" name="Picture 2" descr="C:\Users\Seda K\Desktop\primary-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1682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tr-TR" b="1" dirty="0" smtClean="0"/>
              <a:t>Ergenlik döneminde çocuğunuz, sizden çok çevre beğenisine yönelir. Bu nedenle marka takılmak, lüks yaşama özenmek isterler. Bu durum ailece konuşulmalı ve ailenin maddi durumu hakkında bilgi verilmeli.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3305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ERGENLİK DÖNEMİNDE KARŞILAŞILAN SORUNLAR VE ÇÖZÜM ÖNERİLERİ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Ergenlik </a:t>
            </a:r>
            <a:r>
              <a:rPr lang="tr-TR" b="1" dirty="0"/>
              <a:t>dönemi 11-12 yaşlarında başlayıp 20’li yaşların başlangıcına kadar süren</a:t>
            </a:r>
            <a:r>
              <a:rPr lang="tr-TR" b="1" dirty="0" smtClean="0"/>
              <a:t>,</a:t>
            </a:r>
          </a:p>
          <a:p>
            <a:r>
              <a:rPr lang="tr-TR" b="1" dirty="0" smtClean="0"/>
              <a:t> </a:t>
            </a:r>
            <a:r>
              <a:rPr lang="tr-TR" b="1" dirty="0"/>
              <a:t>hızlı bedensel, </a:t>
            </a:r>
            <a:endParaRPr lang="tr-TR" b="1" dirty="0" smtClean="0"/>
          </a:p>
          <a:p>
            <a:r>
              <a:rPr lang="tr-TR" b="1" dirty="0" smtClean="0"/>
              <a:t>ruhsal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 smtClean="0"/>
              <a:t>sosyal </a:t>
            </a:r>
          </a:p>
          <a:p>
            <a:pPr marL="0" indent="0">
              <a:buNone/>
            </a:pPr>
            <a:r>
              <a:rPr lang="tr-TR" b="1" dirty="0" smtClean="0"/>
              <a:t>değişiklikleri </a:t>
            </a:r>
            <a:r>
              <a:rPr lang="tr-TR" b="1" dirty="0"/>
              <a:t>içeren çocuklukla yetişkinlik arasındaki geçiş dönemidir. Bu dönemde asıl sorun anne-baba ve ergen arasındaki ilişkidir.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351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Meslek seçimi için, ebeveynler, oldukları ya da olamadıkları meslekleri değil, çocuğun yeteneğine ve ilgisine uygun meslekleri seçmesine destek vermelidir.</a:t>
            </a:r>
            <a:endParaRPr lang="tr-TR" b="1" dirty="0"/>
          </a:p>
        </p:txBody>
      </p:sp>
      <p:pic>
        <p:nvPicPr>
          <p:cNvPr id="7170" name="Picture 2" descr="C:\Users\Seda K\Desktop\meslek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776864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Ne zaman işbirliği halinde olalım?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Ergenin içe kapanma dönemleri çok uzun, duygu dalgalanmaları sık ve şiddetli ise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8194" name="Picture 2" descr="C:\Users\Seda K\Desktop\deprasyon-74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992888" cy="328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832648"/>
          </a:xfrm>
        </p:spPr>
        <p:txBody>
          <a:bodyPr>
            <a:normAutofit/>
          </a:bodyPr>
          <a:lstStyle/>
          <a:p>
            <a:r>
              <a:rPr lang="tr-TR" b="1" dirty="0" smtClean="0"/>
              <a:t>Huy değişikliği aniden tam zıt şekilde olmuşsa; çok neşeli ve hayat dolu bir genç birden tamamen içine kapanmışsa.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tr-TR" b="1" dirty="0" smtClean="0"/>
              <a:t>Ders başarısı beklenmedik şekilde çok düşmüşse</a:t>
            </a:r>
            <a:endParaRPr lang="tr-TR" b="1" dirty="0"/>
          </a:p>
        </p:txBody>
      </p:sp>
      <p:pic>
        <p:nvPicPr>
          <p:cNvPr id="9218" name="Picture 2" descr="C:\Users\Seda K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19268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tr-TR" b="1" dirty="0" smtClean="0"/>
              <a:t>Eve geliş saatlerindeki gecikme artmış ve açıklamaları yetersizse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42" name="Picture 2" descr="C:\Users\Seda K\Desktop\Gazate_Damga_29.06.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9500"/>
            <a:ext cx="7992887" cy="403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tr-TR" b="1" dirty="0" smtClean="0"/>
              <a:t>Çok öfkeliyse ve sürekli ağlıyorsa uzmandan yardım almakta fayda vardır. </a:t>
            </a:r>
            <a:endParaRPr lang="tr-TR" b="1" dirty="0"/>
          </a:p>
        </p:txBody>
      </p:sp>
      <p:pic>
        <p:nvPicPr>
          <p:cNvPr id="11266" name="Picture 2" descr="C:\Users\Seda K\Desktop\indi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34481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 smtClean="0"/>
              <a:t>Okul ile ilgili her şey için endişelenmeyi anne babasına bırakıyorsa</a:t>
            </a:r>
            <a:endParaRPr lang="tr-TR" dirty="0"/>
          </a:p>
        </p:txBody>
      </p:sp>
      <p:pic>
        <p:nvPicPr>
          <p:cNvPr id="1026" name="Picture 2" descr="C:\Users\Seda K\Desktop\meb-o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04856" cy="431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lvl="0"/>
            <a:r>
              <a:rPr lang="tr-TR" b="1" smtClean="0"/>
              <a:t>Kendini karşı cinsten kişiyle özdeşleştirir.</a:t>
            </a:r>
            <a:endParaRPr lang="tr-TR" b="1" dirty="0"/>
          </a:p>
        </p:txBody>
      </p:sp>
      <p:pic>
        <p:nvPicPr>
          <p:cNvPr id="2050" name="Picture 2" descr="C:\Users\Seda K\Desktop\6f9926b1-b0d2-4a2d-aa86-fdc9b3f4e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2060848"/>
            <a:ext cx="597217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>Mantıksız kuralların ya hepsine karşı çıkar veya hepsine boyun eğer.</a:t>
            </a:r>
            <a:endParaRPr lang="tr-TR" b="1" dirty="0"/>
          </a:p>
        </p:txBody>
      </p:sp>
      <p:pic>
        <p:nvPicPr>
          <p:cNvPr id="3074" name="Picture 2" descr="C:\Users\Seda K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56084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048672"/>
          </a:xfrm>
        </p:spPr>
        <p:txBody>
          <a:bodyPr>
            <a:normAutofit fontScale="90000"/>
          </a:bodyPr>
          <a:lstStyle/>
          <a:p>
            <a:pPr lvl="0">
              <a:buFont typeface="Wingdings" pitchFamily="2" charset="2"/>
              <a:buChar char="ü"/>
            </a:pP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Hiç kimseyi önemsemez ve değer vermez.</a:t>
            </a:r>
            <a:br>
              <a:rPr lang="tr-TR" b="1" dirty="0" smtClean="0"/>
            </a:br>
            <a:r>
              <a:rPr lang="tr-TR" b="1" dirty="0" smtClean="0"/>
              <a:t>Arkadaşlarına ilgisi az, anne babasına çoktur.</a:t>
            </a:r>
            <a:br>
              <a:rPr lang="tr-TR" b="1" dirty="0" smtClean="0"/>
            </a:br>
            <a:r>
              <a:rPr lang="tr-TR" b="1" dirty="0" smtClean="0"/>
              <a:t>Görüntü ve davranış konusunda ebeveynlere uyar.</a:t>
            </a:r>
            <a:br>
              <a:rPr lang="tr-TR" b="1" dirty="0" smtClean="0"/>
            </a:br>
            <a:r>
              <a:rPr lang="tr-TR" b="1" dirty="0" smtClean="0"/>
              <a:t>Sevilmediğine ve değerinin olmadığına inanır.</a:t>
            </a:r>
            <a:br>
              <a:rPr lang="tr-TR" b="1" dirty="0" smtClean="0"/>
            </a:br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BU DÖNEMDE AİLELERİN </a:t>
            </a:r>
            <a:r>
              <a:rPr lang="tr-TR" b="1" dirty="0" smtClean="0">
                <a:solidFill>
                  <a:srgbClr val="002060"/>
                </a:solidFill>
              </a:rPr>
              <a:t>ŞİKÂYETLERİ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tr-TR" b="1" dirty="0"/>
              <a:t>Hırçınlaştı, hiç ders çalışmıyor, sorumluluk duygusu yok, sürekli canım sıkılıyor diyor, en küçük isteklerini sert bir şekilde ifade </a:t>
            </a:r>
            <a:r>
              <a:rPr lang="tr-TR" b="1" dirty="0" smtClean="0"/>
              <a:t>ediyor.</a:t>
            </a:r>
            <a:endParaRPr lang="tr-TR" b="1" dirty="0"/>
          </a:p>
        </p:txBody>
      </p:sp>
      <p:pic>
        <p:nvPicPr>
          <p:cNvPr id="2050" name="Picture 2" descr="C:\Users\EXPER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4888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506290"/>
          </a:xfrm>
        </p:spPr>
        <p:txBody>
          <a:bodyPr/>
          <a:lstStyle/>
          <a:p>
            <a:r>
              <a:rPr lang="tr-TR" b="1" dirty="0" smtClean="0"/>
              <a:t>DİNLEDİĞİNİZ İÇİN TEŞEKKÜRLER…</a:t>
            </a:r>
            <a:br>
              <a:rPr lang="tr-TR" b="1" dirty="0" smtClean="0"/>
            </a:br>
            <a:r>
              <a:rPr lang="tr-TR" sz="3200" b="1" dirty="0" smtClean="0"/>
              <a:t>ÇELEBİBAĞI Ç.P.A.L</a:t>
            </a:r>
            <a:br>
              <a:rPr lang="tr-TR" sz="3200" b="1" dirty="0" smtClean="0"/>
            </a:br>
            <a:r>
              <a:rPr lang="tr-TR" sz="3200" b="1" dirty="0" smtClean="0"/>
              <a:t>Rehberlik Servisi</a:t>
            </a:r>
            <a:endParaRPr lang="tr-T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584176"/>
          </a:xfrm>
        </p:spPr>
        <p:txBody>
          <a:bodyPr/>
          <a:lstStyle/>
          <a:p>
            <a:r>
              <a:rPr lang="tr-TR" b="1" dirty="0"/>
              <a:t>Dalgınlaştı, durgunlaştı, çok karamsar, nedensiz yere </a:t>
            </a:r>
            <a:r>
              <a:rPr lang="tr-TR" b="1" dirty="0" smtClean="0"/>
              <a:t>öfkeleniyor.</a:t>
            </a:r>
            <a:endParaRPr lang="tr-TR" b="1" dirty="0"/>
          </a:p>
        </p:txBody>
      </p:sp>
      <p:pic>
        <p:nvPicPr>
          <p:cNvPr id="1027" name="Picture 3" descr="C:\Users\EXPER\Desktop\untitl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7430"/>
            <a:ext cx="6408712" cy="39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6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tr-TR" b="1" dirty="0"/>
              <a:t>Ev içerisinde huzursuz</a:t>
            </a:r>
            <a:r>
              <a:rPr lang="tr-TR" b="1" dirty="0" smtClean="0"/>
              <a:t>,</a:t>
            </a:r>
          </a:p>
          <a:p>
            <a:pPr marL="0" indent="0">
              <a:buNone/>
            </a:pPr>
            <a:r>
              <a:rPr lang="tr-TR" b="1" dirty="0" smtClean="0"/>
              <a:t>(Kendini keşfetmek istiyor)</a:t>
            </a:r>
            <a:endParaRPr lang="tr-TR" b="1" dirty="0"/>
          </a:p>
          <a:p>
            <a:r>
              <a:rPr lang="tr-TR" b="1" dirty="0"/>
              <a:t>Sürekli ayna karşısında, çok </a:t>
            </a:r>
            <a:r>
              <a:rPr lang="tr-TR" b="1" dirty="0" smtClean="0"/>
              <a:t>süsleniyor</a:t>
            </a:r>
          </a:p>
          <a:p>
            <a:pPr marL="0" indent="0">
              <a:buNone/>
            </a:pPr>
            <a:r>
              <a:rPr lang="tr-TR" b="1" dirty="0" smtClean="0"/>
              <a:t>(dış görüntüsünü beğenmiyor)</a:t>
            </a:r>
            <a:endParaRPr lang="tr-TR" b="1" dirty="0"/>
          </a:p>
          <a:p>
            <a:r>
              <a:rPr lang="tr-TR" b="1" dirty="0"/>
              <a:t>Siz bana karışamazsınız, ben artık büyüdüm </a:t>
            </a:r>
            <a:r>
              <a:rPr lang="tr-TR" b="1" dirty="0" smtClean="0"/>
              <a:t>diyor</a:t>
            </a:r>
          </a:p>
          <a:p>
            <a:pPr marL="0" indent="0">
              <a:buNone/>
            </a:pPr>
            <a:r>
              <a:rPr lang="tr-TR" b="1" dirty="0" smtClean="0"/>
              <a:t>(varlığını kanıtlamak istiyor)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589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2664296"/>
          </a:xfrm>
        </p:spPr>
        <p:txBody>
          <a:bodyPr/>
          <a:lstStyle/>
          <a:p>
            <a:r>
              <a:rPr lang="tr-TR" b="1" dirty="0"/>
              <a:t>Okula devamsızlık yapmaya başlamış, yalan da söylemeye başladı,</a:t>
            </a:r>
          </a:p>
          <a:p>
            <a:r>
              <a:rPr lang="tr-TR" b="1" dirty="0"/>
              <a:t>Çok geziyor, sürekli arkadaşlarıyla vakit geçirmek </a:t>
            </a:r>
            <a:r>
              <a:rPr lang="tr-TR" b="1" dirty="0" smtClean="0"/>
              <a:t>istiyor.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C:\Users\EXPER\Desktop\untitle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6328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3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SİZİ HALA ÇOK SEVİYOR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Odasından dışarı çıkaramıyoruz, bizimle vakit geçirmek, konuşmak istemiyor,</a:t>
            </a:r>
          </a:p>
          <a:p>
            <a:r>
              <a:rPr lang="tr-TR" b="1" dirty="0"/>
              <a:t>Artık çocuğumu tanıyamıyorum</a:t>
            </a:r>
            <a:r>
              <a:rPr lang="tr-TR" dirty="0"/>
              <a:t>!</a:t>
            </a:r>
          </a:p>
          <a:p>
            <a:endParaRPr lang="tr-TR" dirty="0"/>
          </a:p>
        </p:txBody>
      </p:sp>
      <p:pic>
        <p:nvPicPr>
          <p:cNvPr id="3074" name="Picture 2" descr="C:\Users\EXPER\Desktop\untitle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2728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9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800" b="1" dirty="0" smtClean="0"/>
          </a:p>
          <a:p>
            <a:pPr marL="0" indent="0" algn="ctr">
              <a:buNone/>
            </a:pPr>
            <a:r>
              <a:rPr lang="tr-TR" sz="8000" b="1" dirty="0" smtClean="0">
                <a:solidFill>
                  <a:srgbClr val="002060"/>
                </a:solidFill>
              </a:rPr>
              <a:t>BİR DE ONLARIN </a:t>
            </a:r>
            <a:r>
              <a:rPr lang="tr-TR" sz="11500" b="1" i="1" dirty="0" smtClean="0">
                <a:solidFill>
                  <a:srgbClr val="002060"/>
                </a:solidFill>
              </a:rPr>
              <a:t>GÖZÜNDEN</a:t>
            </a:r>
            <a:r>
              <a:rPr lang="tr-TR" sz="5400" b="1" dirty="0" smtClean="0">
                <a:solidFill>
                  <a:srgbClr val="002060"/>
                </a:solidFill>
              </a:rPr>
              <a:t> </a:t>
            </a:r>
            <a:r>
              <a:rPr lang="tr-TR" sz="8800" b="1" dirty="0" smtClean="0">
                <a:solidFill>
                  <a:srgbClr val="002060"/>
                </a:solidFill>
              </a:rPr>
              <a:t>BAKALIM</a:t>
            </a:r>
            <a:endParaRPr lang="tr-TR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5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SAKARLAŞABİLİRLER</a:t>
            </a:r>
            <a:endParaRPr lang="tr-TR" sz="48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Ergen yeni fiziksel görüntüsüne alışmaya çalışırken, ailenin kendisinden beklentilerinin değişmesi nedeniyle birçok sorun yaşayabilmektedir.</a:t>
            </a:r>
          </a:p>
        </p:txBody>
      </p:sp>
      <p:pic>
        <p:nvPicPr>
          <p:cNvPr id="4098" name="Picture 2" descr="C:\Users\EXPER\Desktop\untitled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80648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3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465</Words>
  <Application>Microsoft Office PowerPoint</Application>
  <PresentationFormat>Ekran Gösterisi (4:3)</PresentationFormat>
  <Paragraphs>57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ERGENLİK DÖNEMİNDE KARŞILAŞILAN SORUNLAR</vt:lpstr>
      <vt:lpstr>ERGENLİK DÖNEMİNDE KARŞILAŞILAN SORUNLAR VE ÇÖZÜM ÖNERİLERİ </vt:lpstr>
      <vt:lpstr>BU DÖNEMDE AİLELERİN ŞİKÂYETLERİ</vt:lpstr>
      <vt:lpstr>Slayt 4</vt:lpstr>
      <vt:lpstr>Slayt 5</vt:lpstr>
      <vt:lpstr>Slayt 6</vt:lpstr>
      <vt:lpstr>SİZİ HALA ÇOK SEVİYOR</vt:lpstr>
      <vt:lpstr>Slayt 8</vt:lpstr>
      <vt:lpstr>SAKARLAŞABİLİRLER</vt:lpstr>
      <vt:lpstr>Slayt 10</vt:lpstr>
      <vt:lpstr>Slayt 11</vt:lpstr>
      <vt:lpstr>PEKİ BİZLER NELER YAPABİLİRİZ?</vt:lpstr>
      <vt:lpstr>Çocuğunuzu başkasıyla kıyaslamayın.</vt:lpstr>
      <vt:lpstr>Çocuğunuzun stresini azaltabilmek için spor ve diğer sosyal faaliyetlere (sinema, tiyatro, resim, müzik vb) yönlendirin.</vt:lpstr>
      <vt:lpstr>Siz veya çocuğunuz sinirliyken tartışmayın.</vt:lpstr>
      <vt:lpstr>Sorumluluk almasına olanak sağlayın.</vt:lpstr>
      <vt:lpstr>Yalnız kalmak istediğinde nedenini öğrenmek için onu zorlamayın.</vt:lpstr>
      <vt:lpstr>Onu dinleyin, dinlemeye hazır olduğunuzu hissettirin.</vt:lpstr>
      <vt:lpstr>Ergenlik döneminde çocuğunuz, sizden çok çevre beğenisine yönelir. Bu nedenle marka takılmak, lüks yaşama özenmek isterler. Bu durum ailece konuşulmalı ve ailenin maddi durumu hakkında bilgi verilmeli.</vt:lpstr>
      <vt:lpstr>Meslek seçimi için, ebeveynler, oldukları ya da olamadıkları meslekleri değil, çocuğun yeteneğine ve ilgisine uygun meslekleri seçmesine destek vermelidir.</vt:lpstr>
      <vt:lpstr>Ne zaman işbirliği halinde olalım?</vt:lpstr>
      <vt:lpstr>Huy değişikliği aniden tam zıt şekilde olmuşsa; çok neşeli ve hayat dolu bir genç birden tamamen içine kapanmışsa.</vt:lpstr>
      <vt:lpstr>Ders başarısı beklenmedik şekilde çok düşmüşse</vt:lpstr>
      <vt:lpstr>Eve geliş saatlerindeki gecikme artmış ve açıklamaları yetersizse.</vt:lpstr>
      <vt:lpstr>Çok öfkeliyse ve sürekli ağlıyorsa uzmandan yardım almakta fayda vardır. </vt:lpstr>
      <vt:lpstr>Okul ile ilgili her şey için endişelenmeyi anne babasına bırakıyorsa</vt:lpstr>
      <vt:lpstr>Kendini karşı cinsten kişiyle özdeşleştirir.</vt:lpstr>
      <vt:lpstr>Mantıksız kuralların ya hepsine karşı çıkar veya hepsine boyun eğer.</vt:lpstr>
      <vt:lpstr>    Hiç kimseyi önemsemez ve değer vermez. Arkadaşlarına ilgisi az, anne babasına çoktur. Görüntü ve davranış konusunda ebeveynlere uyar. Sevilmediğine ve değerinin olmadığına inanır.     </vt:lpstr>
      <vt:lpstr>DİNLEDİĞİNİZ İÇİN TEŞEKKÜRLER… ÇELEBİBAĞI Ç.P.A.L Rehberlik Servisi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ERGENLİK DÖNEMİNDE KARŞILAŞILAN SORUNLAR</dc:title>
  <dc:creator>EXPER</dc:creator>
  <cp:lastModifiedBy>Seda K</cp:lastModifiedBy>
  <cp:revision>15</cp:revision>
  <dcterms:created xsi:type="dcterms:W3CDTF">2019-04-25T08:52:05Z</dcterms:created>
  <dcterms:modified xsi:type="dcterms:W3CDTF">2019-04-25T19:09:00Z</dcterms:modified>
</cp:coreProperties>
</file>