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00FF"/>
    <a:srgbClr val="FF9900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51" autoAdjust="0"/>
    <p:restoredTop sz="94660"/>
  </p:normalViewPr>
  <p:slideViewPr>
    <p:cSldViewPr>
      <p:cViewPr>
        <p:scale>
          <a:sx n="75" d="100"/>
          <a:sy n="75" d="100"/>
        </p:scale>
        <p:origin x="-307" y="-1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FCBDF-B54E-4F83-9820-449FEC1120D6}" type="datetimeFigureOut">
              <a:rPr lang="tr-TR" smtClean="0"/>
              <a:pPr/>
              <a:t>20.02.2020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BD41F-FD50-48DF-BA61-20F4964BA75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64584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BD41F-FD50-48DF-BA61-20F4964BA75A}" type="slidenum">
              <a:rPr lang="tr-TR" smtClean="0"/>
              <a:pPr/>
              <a:t>5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20.02.2020</a:t>
            </a:fld>
            <a:endParaRPr lang="tr-T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20.02.2020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20.02.2020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20.02.2020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20.02.2020</a:t>
            </a:fld>
            <a:endParaRPr lang="tr-T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3384376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>
                <a:solidFill>
                  <a:srgbClr val="FFFF00"/>
                </a:solidFill>
              </a:rPr>
              <a:t>ETKİLİ İLETİŞİM </a:t>
            </a:r>
            <a:br>
              <a:rPr lang="tr-TR" dirty="0" smtClean="0">
                <a:solidFill>
                  <a:srgbClr val="FFFF00"/>
                </a:solidFill>
              </a:rPr>
            </a:br>
            <a:r>
              <a:rPr lang="tr-TR" dirty="0" smtClean="0">
                <a:solidFill>
                  <a:srgbClr val="FFFF00"/>
                </a:solidFill>
              </a:rPr>
              <a:t>VE</a:t>
            </a:r>
            <a:br>
              <a:rPr lang="tr-TR" dirty="0" smtClean="0">
                <a:solidFill>
                  <a:srgbClr val="FFFF00"/>
                </a:solidFill>
              </a:rPr>
            </a:br>
            <a:r>
              <a:rPr lang="tr-TR" dirty="0" smtClean="0">
                <a:solidFill>
                  <a:srgbClr val="FFFF00"/>
                </a:solidFill>
              </a:rPr>
              <a:t> EMPATİ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pic>
        <p:nvPicPr>
          <p:cNvPr id="1026" name="Picture 2" descr="C:\Users\Exper\Desktop\untit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212976"/>
            <a:ext cx="6984776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483768" y="1844824"/>
            <a:ext cx="3106688" cy="648072"/>
          </a:xfrm>
        </p:spPr>
        <p:txBody>
          <a:bodyPr/>
          <a:lstStyle/>
          <a:p>
            <a:pPr algn="ctr"/>
            <a:r>
              <a:rPr lang="tr-TR" dirty="0" smtClean="0"/>
              <a:t>ÖN YARGI </a:t>
            </a:r>
            <a:endParaRPr lang="tr-TR" dirty="0"/>
          </a:p>
        </p:txBody>
      </p:sp>
      <p:pic>
        <p:nvPicPr>
          <p:cNvPr id="6146" name="Picture 2" descr="C:\Users\Exper\Desktop\untitled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564904"/>
            <a:ext cx="6840760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720080"/>
          </a:xfrm>
        </p:spPr>
        <p:txBody>
          <a:bodyPr/>
          <a:lstStyle/>
          <a:p>
            <a:pPr algn="ctr"/>
            <a:r>
              <a:rPr lang="tr-TR" dirty="0" smtClean="0"/>
              <a:t>GÖZ TEMASI KURMADAN KONUŞMAK</a:t>
            </a:r>
            <a:endParaRPr lang="tr-TR" dirty="0"/>
          </a:p>
        </p:txBody>
      </p:sp>
      <p:pic>
        <p:nvPicPr>
          <p:cNvPr id="7170" name="Picture 2" descr="C:\Users\Exper\Desktop\goz-temasi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407" y="1917338"/>
            <a:ext cx="7463985" cy="447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BEDEN DİLİ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35480"/>
            <a:ext cx="7211144" cy="917456"/>
          </a:xfrm>
        </p:spPr>
        <p:txBody>
          <a:bodyPr>
            <a:normAutofit/>
          </a:bodyPr>
          <a:lstStyle/>
          <a:p>
            <a:r>
              <a:rPr lang="tr-TR" dirty="0" smtClean="0"/>
              <a:t>BEDEN DİLİ DUYGU VE DÜŞÜNCELERİMİZİN YANSIMASIDIR.</a:t>
            </a:r>
            <a:endParaRPr lang="tr-TR" dirty="0"/>
          </a:p>
        </p:txBody>
      </p:sp>
      <p:pic>
        <p:nvPicPr>
          <p:cNvPr id="8194" name="Picture 2" descr="C:\Users\Exper\Desktop\untitled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852935"/>
            <a:ext cx="7704856" cy="35957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İNSANLARIN YÜZYÜZE  KURDUKLARI İLİŞKİDE </a:t>
            </a:r>
          </a:p>
          <a:p>
            <a:pPr>
              <a:buNone/>
            </a:pPr>
            <a:r>
              <a:rPr lang="tr-TR" dirty="0" smtClean="0"/>
              <a:t>  </a:t>
            </a:r>
          </a:p>
          <a:p>
            <a:pPr>
              <a:buNone/>
            </a:pPr>
            <a:r>
              <a:rPr lang="tr-TR" dirty="0" smtClean="0"/>
              <a:t> KELİMELER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   SES TONU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  BEDEN DİLİ</a:t>
            </a:r>
            <a:endParaRPr lang="tr-TR" dirty="0"/>
          </a:p>
        </p:txBody>
      </p:sp>
      <p:sp>
        <p:nvSpPr>
          <p:cNvPr id="4" name="3 Sağ Ok"/>
          <p:cNvSpPr/>
          <p:nvPr/>
        </p:nvSpPr>
        <p:spPr>
          <a:xfrm>
            <a:off x="2843808" y="2924944"/>
            <a:ext cx="122413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219" name="Picture 3" descr="C:\Users\Exper\Desktop\Adsız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492895"/>
            <a:ext cx="2304256" cy="970213"/>
          </a:xfrm>
          <a:prstGeom prst="rect">
            <a:avLst/>
          </a:prstGeom>
          <a:noFill/>
        </p:spPr>
      </p:pic>
      <p:sp>
        <p:nvSpPr>
          <p:cNvPr id="7" name="6 Sağ Ok"/>
          <p:cNvSpPr/>
          <p:nvPr/>
        </p:nvSpPr>
        <p:spPr>
          <a:xfrm>
            <a:off x="2627784" y="4005064"/>
            <a:ext cx="122413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220" name="Picture 4" descr="C:\Users\Exper\Desktop\Adsız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9816" y="3338431"/>
            <a:ext cx="2278408" cy="1060360"/>
          </a:xfrm>
          <a:prstGeom prst="rect">
            <a:avLst/>
          </a:prstGeom>
          <a:noFill/>
        </p:spPr>
      </p:pic>
      <p:sp>
        <p:nvSpPr>
          <p:cNvPr id="9" name="8 Sağ Ok"/>
          <p:cNvSpPr/>
          <p:nvPr/>
        </p:nvSpPr>
        <p:spPr>
          <a:xfrm>
            <a:off x="2699792" y="5013176"/>
            <a:ext cx="122413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221" name="Picture 5" descr="C:\Users\Exper\Desktop\AdsızUY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4618025"/>
            <a:ext cx="2805114" cy="1043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tr-TR" b="1" dirty="0" smtClean="0">
                <a:solidFill>
                  <a:schemeClr val="tx1"/>
                </a:solidFill>
              </a:rPr>
              <a:t>NASIL ETKİN DİNLERİM?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628800"/>
            <a:ext cx="8435280" cy="4479776"/>
          </a:xfrm>
        </p:spPr>
        <p:txBody>
          <a:bodyPr/>
          <a:lstStyle/>
          <a:p>
            <a:r>
              <a:rPr lang="tr-TR" dirty="0" smtClean="0"/>
              <a:t>DİNLEME NEDİR?</a:t>
            </a:r>
          </a:p>
          <a:p>
            <a:pPr>
              <a:buNone/>
            </a:pPr>
            <a:r>
              <a:rPr lang="tr-TR" dirty="0" smtClean="0"/>
              <a:t>                   İLETİLERİ DOĞRU ŞEKİLDE ANLAMA VE YORUMLAMA ÇABASIDIR.</a:t>
            </a:r>
          </a:p>
          <a:p>
            <a:pPr>
              <a:buNone/>
            </a:pPr>
            <a:endParaRPr lang="tr-TR" dirty="0"/>
          </a:p>
        </p:txBody>
      </p:sp>
      <p:sp>
        <p:nvSpPr>
          <p:cNvPr id="4" name="3 Sağ Ok"/>
          <p:cNvSpPr/>
          <p:nvPr/>
        </p:nvSpPr>
        <p:spPr>
          <a:xfrm>
            <a:off x="611560" y="2564904"/>
            <a:ext cx="1368152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Dikdörtgen"/>
          <p:cNvSpPr/>
          <p:nvPr/>
        </p:nvSpPr>
        <p:spPr>
          <a:xfrm>
            <a:off x="539552" y="3068960"/>
            <a:ext cx="828380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r-TR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SEN ANLAMAYA ÇALIŞIYOR MUSUN?</a:t>
            </a:r>
            <a:endParaRPr lang="tr-TR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 descr="C:\Users\Exper\Desktop\untitled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861048"/>
            <a:ext cx="7488832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ETKİN DİNLEME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tr-TR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tr-TR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tr-TR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DİNLEYENİN DE AKTİF OLDUĞU BİR SÜREÇTİR</a:t>
            </a:r>
            <a:endParaRPr lang="tr-TR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1196752"/>
            <a:ext cx="8363272" cy="648072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endParaRPr lang="tr-TR" dirty="0" smtClean="0"/>
          </a:p>
          <a:p>
            <a:r>
              <a:rPr lang="tr-TR" sz="8600" dirty="0" smtClean="0"/>
              <a:t>NE DEMİŞ VON GOETHE??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pPr>
              <a:buNone/>
            </a:pPr>
            <a:endParaRPr lang="tr-TR" dirty="0" smtClean="0"/>
          </a:p>
        </p:txBody>
      </p:sp>
      <p:pic>
        <p:nvPicPr>
          <p:cNvPr id="1026" name="Picture 2" descr="C:\Users\EXPER\Desktop\untitl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2"/>
            <a:ext cx="3384376" cy="373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Belirtme Çizgisi 1"/>
          <p:cNvSpPr/>
          <p:nvPr/>
        </p:nvSpPr>
        <p:spPr>
          <a:xfrm>
            <a:off x="3995936" y="1572638"/>
            <a:ext cx="4464496" cy="2662026"/>
          </a:xfrm>
          <a:prstGeom prst="wedgeEllipseCallout">
            <a:avLst>
              <a:gd name="adj1" fmla="val -34798"/>
              <a:gd name="adj2" fmla="val 900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KONUŞMAK BİR İHTİYAÇ İSE DİNLEMEK BİR SANATTIR.</a:t>
            </a:r>
            <a:endParaRPr lang="tr-TR" sz="28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10376"/>
          </a:xfrm>
        </p:spPr>
        <p:txBody>
          <a:bodyPr>
            <a:normAutofit/>
          </a:bodyPr>
          <a:lstStyle/>
          <a:p>
            <a:r>
              <a:rPr lang="tr-TR" sz="4400" b="1" dirty="0" smtClean="0"/>
              <a:t>KONUŞMA </a:t>
            </a:r>
            <a:r>
              <a:rPr lang="tr-TR" sz="4400" b="1" dirty="0"/>
              <a:t>SANATINI BİLEN </a:t>
            </a:r>
            <a:r>
              <a:rPr lang="tr-TR" sz="4400" b="1" dirty="0" smtClean="0"/>
              <a:t>İNSAN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tr-TR" sz="6000" b="1" dirty="0" smtClean="0"/>
              <a:t>Düşündüklerinin hepsini söylemez. Fakat söylediklerini de düşünür de söyler.</a:t>
            </a:r>
            <a:endParaRPr lang="tr-TR" sz="6000" b="1" dirty="0"/>
          </a:p>
        </p:txBody>
      </p:sp>
    </p:spTree>
    <p:extLst>
      <p:ext uri="{BB962C8B-B14F-4D97-AF65-F5344CB8AC3E}">
        <p14:creationId xmlns:p14="http://schemas.microsoft.com/office/powerpoint/2010/main" xmlns="" val="2127571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tx1"/>
                </a:solidFill>
              </a:rPr>
              <a:t>EMPATİ NEDİR?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b="1" dirty="0" smtClean="0"/>
              <a:t>SADECE KENDİNİ KARŞINDAKİNİN YERİNE KOYMAK</a:t>
            </a:r>
          </a:p>
          <a:p>
            <a:pPr marL="0" indent="0" algn="ctr">
              <a:buNone/>
            </a:pPr>
            <a:r>
              <a:rPr lang="tr-TR" sz="3200" b="1" dirty="0" smtClean="0"/>
              <a:t> DEĞİLDİR.</a:t>
            </a:r>
          </a:p>
          <a:p>
            <a:pPr marL="0" indent="0" algn="ctr">
              <a:buNone/>
            </a:pPr>
            <a:r>
              <a:rPr lang="tr-TR" sz="3200" b="1" dirty="0" smtClean="0"/>
              <a:t>OLAYLARA ONUN BAKIŞ AÇISI İLE BAKMA, ONUN DUYGULARINI VE DÜŞÜNCELERİNİ DOĞRU OLARAK ANLAMAK VE ONA BUNU İLETMEKTİR.</a:t>
            </a:r>
            <a:endParaRPr lang="tr-TR" sz="3200" b="1" dirty="0"/>
          </a:p>
        </p:txBody>
      </p:sp>
    </p:spTree>
    <p:extLst>
      <p:ext uri="{BB962C8B-B14F-4D97-AF65-F5344CB8AC3E}">
        <p14:creationId xmlns:p14="http://schemas.microsoft.com/office/powerpoint/2010/main" xmlns="" val="18256464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XPER\Desktop\1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36912"/>
            <a:ext cx="8856984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323528" y="980728"/>
            <a:ext cx="8424936" cy="156966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tx1"/>
                </a:solidFill>
              </a:rPr>
              <a:t>ARAŞTIRMALAR, KENDİ DUYGULARIMIZA NE KADAR AÇIKSAK, BAŞKALARININ DUYGULARINI  DA  ANLAMAYA  O KADAR YATKIN OLDUĞUMUZ SONUCUNU ORTAYA ÇIKARMIŞTIR. </a:t>
            </a:r>
            <a:endParaRPr lang="tr-T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9113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NASIL ETKİLİ İLETİŞİM KURARIM?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İletişim kurduğum kişiyi olduğu gibi kabul edersem</a:t>
            </a:r>
          </a:p>
          <a:p>
            <a:r>
              <a:rPr lang="tr-TR" dirty="0" smtClean="0"/>
              <a:t>Etkin dinlersem</a:t>
            </a:r>
          </a:p>
          <a:p>
            <a:r>
              <a:rPr lang="tr-TR" dirty="0" smtClean="0"/>
              <a:t>Empati kurarsam</a:t>
            </a:r>
          </a:p>
          <a:p>
            <a:r>
              <a:rPr lang="tr-TR" dirty="0" smtClean="0"/>
              <a:t>Ben dilini kullanırsam, etkili bir iletişim kurabilirim.</a:t>
            </a:r>
            <a:r>
              <a:rPr lang="tr-TR" dirty="0" smtClean="0">
                <a:sym typeface="Wingdings"/>
              </a:rPr>
              <a:t></a:t>
            </a:r>
          </a:p>
          <a:p>
            <a:pPr>
              <a:buNone/>
            </a:pPr>
            <a:endParaRPr lang="tr-TR" dirty="0" smtClean="0">
              <a:sym typeface="Wingdings"/>
            </a:endParaRPr>
          </a:p>
          <a:p>
            <a:pPr>
              <a:buNone/>
            </a:pPr>
            <a:endParaRPr lang="tr-TR" dirty="0" smtClean="0">
              <a:sym typeface="Wingdings"/>
            </a:endParaRPr>
          </a:p>
          <a:p>
            <a:pPr>
              <a:buNone/>
            </a:pPr>
            <a:r>
              <a:rPr lang="tr-TR" dirty="0" smtClean="0">
                <a:sym typeface="Wingdings"/>
              </a:rPr>
              <a:t>Eleştirel, suçlayıcı, yargılayıcı konuşmalar yapmam iletişimimin kalitesini düşürür.</a:t>
            </a:r>
            <a:r>
              <a:rPr lang="tr-TR" sz="3600" dirty="0" smtClean="0">
                <a:sym typeface="Wingdings"/>
              </a:rPr>
              <a:t></a:t>
            </a: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ÖNEMLİ OLAN İKİ ŞEY VAR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323527" y="2060848"/>
            <a:ext cx="3672408" cy="193899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KARŞINDAKİ KİŞİNİN DUYGUSUNU VE DÜŞÜNCESİNİ ANLAYABİLME, HİSSEDEBİLME.</a:t>
            </a:r>
            <a:endParaRPr lang="tr-TR" sz="2400" b="1" dirty="0"/>
          </a:p>
        </p:txBody>
      </p:sp>
      <p:sp>
        <p:nvSpPr>
          <p:cNvPr id="6" name="Metin kutusu 5"/>
          <p:cNvSpPr txBox="1"/>
          <p:nvPr/>
        </p:nvSpPr>
        <p:spPr>
          <a:xfrm>
            <a:off x="4723331" y="2060848"/>
            <a:ext cx="4176464" cy="1938992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3000" b="1" dirty="0" smtClean="0"/>
              <a:t>ANLAŞILDIĞINI KARŞI TARAFA SÖYLEME VE HİSSETTİRME.</a:t>
            </a:r>
            <a:endParaRPr lang="tr-TR" sz="3000" b="1" dirty="0"/>
          </a:p>
        </p:txBody>
      </p:sp>
      <p:pic>
        <p:nvPicPr>
          <p:cNvPr id="2050" name="Picture 2" descr="C:\Users\EXPER\Desktop\2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77072"/>
            <a:ext cx="489654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649169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FARKLI OLANA SAYGI DUY VE TANIMAYA ÇALIŞ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831704"/>
          </a:xfrm>
        </p:spPr>
        <p:txBody>
          <a:bodyPr/>
          <a:lstStyle/>
          <a:p>
            <a:pPr algn="ctr"/>
            <a:r>
              <a:rPr lang="tr-TR" b="1" dirty="0" smtClean="0"/>
              <a:t>İnsanın kendisinden farklı olanı hor görmeye hakkı yoktur.</a:t>
            </a:r>
            <a:endParaRPr lang="tr-TR" b="1" dirty="0"/>
          </a:p>
        </p:txBody>
      </p:sp>
      <p:pic>
        <p:nvPicPr>
          <p:cNvPr id="1026" name="Picture 2" descr="C:\Users\EXPER\Desktop\untitl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56992"/>
            <a:ext cx="784887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60728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908720"/>
            <a:ext cx="8435280" cy="5415880"/>
          </a:xfrm>
        </p:spPr>
        <p:txBody>
          <a:bodyPr/>
          <a:lstStyle/>
          <a:p>
            <a:pPr algn="ctr"/>
            <a:endParaRPr lang="tr-TR" dirty="0" smtClean="0"/>
          </a:p>
          <a:p>
            <a:pPr algn="ctr"/>
            <a:r>
              <a:rPr lang="tr-TR" dirty="0" smtClean="0"/>
              <a:t>İnsanların </a:t>
            </a: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değerleri</a:t>
            </a:r>
            <a:r>
              <a:rPr lang="tr-TR" b="1" dirty="0" smtClean="0"/>
              <a:t>, </a:t>
            </a:r>
            <a:r>
              <a:rPr lang="tr-TR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inaçları</a:t>
            </a:r>
            <a:r>
              <a:rPr lang="tr-TR" b="1" dirty="0" smtClean="0"/>
              <a:t>, </a:t>
            </a:r>
            <a:r>
              <a:rPr lang="tr-TR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olaylara bakış açıları</a:t>
            </a:r>
            <a:r>
              <a:rPr lang="tr-TR" dirty="0" smtClean="0"/>
              <a:t>, farklı farklı olabilir. Bu farklılık bir ayrışma sebebi değildir.</a:t>
            </a:r>
          </a:p>
          <a:p>
            <a:pPr marL="0" indent="0" algn="ctr">
              <a:buNone/>
            </a:pPr>
            <a:endParaRPr lang="tr-TR" dirty="0"/>
          </a:p>
        </p:txBody>
      </p:sp>
      <p:pic>
        <p:nvPicPr>
          <p:cNvPr id="2050" name="Picture 2" descr="C:\Users\EXPER\Desktop\20151209_1111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08920"/>
            <a:ext cx="799288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386050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/>
          <a:lstStyle/>
          <a:p>
            <a:pPr algn="ctr"/>
            <a:r>
              <a:rPr lang="tr-TR" dirty="0" smtClean="0"/>
              <a:t>İnsanı belli bir özelliğine göre yargılamamak, herkesin kendi doğruları çerçevesinde yaşadığının farkında olmak farklılıkları zenginlik olarak görebilmektir.</a:t>
            </a:r>
            <a:endParaRPr lang="tr-TR" dirty="0"/>
          </a:p>
        </p:txBody>
      </p:sp>
      <p:pic>
        <p:nvPicPr>
          <p:cNvPr id="3074" name="Picture 2" descr="C:\Users\EXPER\Desktop\22222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36912"/>
            <a:ext cx="6480720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289295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1052736"/>
            <a:ext cx="8363272" cy="5271864"/>
          </a:xfrm>
        </p:spPr>
        <p:txBody>
          <a:bodyPr/>
          <a:lstStyle/>
          <a:p>
            <a:pPr algn="ctr"/>
            <a:r>
              <a:rPr lang="tr-TR" dirty="0" smtClean="0"/>
              <a:t>Farklılıklarımız, birbirimizi tamamlayan zenginliklerimizdir. Bu nedenle saygı duyulmalıdır. Demokrasinin temel şartlarından biri farklılıklara saygı göstermektir.</a:t>
            </a:r>
            <a:endParaRPr lang="tr-TR" dirty="0"/>
          </a:p>
        </p:txBody>
      </p:sp>
      <p:pic>
        <p:nvPicPr>
          <p:cNvPr id="4098" name="Picture 2" descr="C:\Users\EXPER\Desktop\untitled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17056"/>
            <a:ext cx="691276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1835696" y="6295806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tr-TR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tr-TR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</a:t>
            </a:r>
            <a:r>
              <a:rPr lang="tr-TR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tr-TR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r>
              <a:rPr lang="tr-TR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tr-T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tr-T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tr-TR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</a:t>
            </a:r>
            <a:r>
              <a:rPr lang="tr-TR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</a:t>
            </a:r>
            <a:r>
              <a:rPr lang="tr-TR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tr-TR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</a:t>
            </a:r>
            <a:r>
              <a:rPr lang="tr-TR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tr-T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tr-T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42109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3663280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GÖKKUŞAĞI NE KADAR RENKLİ OLDUĞUNDA O KADAR GÜZELSE, TOPLUM DA ÖYLEDİR.BİZLER TOPLUMUN RENKLERİYİZ, BİR ARADA GÜZELİZ.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EXPER\Desktop\untitl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37112"/>
            <a:ext cx="770485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44310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1520" y="764704"/>
            <a:ext cx="8507288" cy="1514432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İletişim neyi, nerede, nasıl söyleyeceğimizi bilme sanatıdır.</a:t>
            </a:r>
            <a:endParaRPr lang="tr-TR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Exper\Desktop\untitled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564904"/>
            <a:ext cx="7416824" cy="4021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3528" y="764704"/>
            <a:ext cx="8507288" cy="2135120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İletişimde beden dilini doğru kullanmak, ses ve tonlamaya dikkat etmek, iletişimin kalitesini arttırır.</a:t>
            </a:r>
            <a:endParaRPr lang="tr-TR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Exper\Desktop\untitled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996952"/>
            <a:ext cx="8468476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08720" y="692696"/>
            <a:ext cx="8435280" cy="3312368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chemeClr val="tx1"/>
                </a:solidFill>
              </a:rPr>
              <a:t>Ön yargılı şekilde karşı tarafla iletişime geçmek, verilen mesaja göre değil, bireyin kendi kafasındaki yargılara göre verilen mesajı algılamasına neden olur.</a:t>
            </a:r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Exper\Desktop\untitled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005064"/>
            <a:ext cx="6552728" cy="2852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370416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SAĞLIKLI İLETİŞİMİ ENGELLEYEN UNSURLAR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z="3600" dirty="0" smtClean="0"/>
          </a:p>
          <a:p>
            <a:pPr>
              <a:buNone/>
            </a:pPr>
            <a:endParaRPr lang="tr-TR" sz="3600" i="1" dirty="0" smtClean="0"/>
          </a:p>
          <a:p>
            <a:r>
              <a:rPr lang="tr-TR" sz="3600" dirty="0" smtClean="0"/>
              <a:t>EMİR VERMEK</a:t>
            </a:r>
          </a:p>
          <a:p>
            <a:endParaRPr lang="tr-TR" dirty="0" smtClean="0"/>
          </a:p>
          <a:p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/>
          </a:p>
        </p:txBody>
      </p:sp>
      <p:pic>
        <p:nvPicPr>
          <p:cNvPr id="6" name="Picture 2" descr="C:\Users\Exper\Desktop\untitled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7408" y="2204863"/>
            <a:ext cx="2670896" cy="40650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9552" y="4725144"/>
            <a:ext cx="8219256" cy="1061472"/>
          </a:xfrm>
        </p:spPr>
        <p:txBody>
          <a:bodyPr>
            <a:normAutofit/>
          </a:bodyPr>
          <a:lstStyle/>
          <a:p>
            <a:r>
              <a:rPr lang="tr-TR" dirty="0" smtClean="0"/>
              <a:t>UYARMAK, GÖZDAĞI VEREREK TEHDİTKAR KONUŞMAK.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/>
          </a:p>
        </p:txBody>
      </p:sp>
      <p:pic>
        <p:nvPicPr>
          <p:cNvPr id="3076" name="Picture 4" descr="C:\Users\Exper\Desktop\untitled3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52736"/>
            <a:ext cx="8005668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051720" y="2060848"/>
            <a:ext cx="4546848" cy="1349504"/>
          </a:xfrm>
        </p:spPr>
        <p:txBody>
          <a:bodyPr>
            <a:normAutofit/>
          </a:bodyPr>
          <a:lstStyle/>
          <a:p>
            <a:r>
              <a:rPr lang="tr-TR" dirty="0" smtClean="0"/>
              <a:t>YARGILAYICI VE</a:t>
            </a:r>
          </a:p>
          <a:p>
            <a:pPr>
              <a:buNone/>
            </a:pPr>
            <a:r>
              <a:rPr lang="tr-TR" dirty="0" smtClean="0"/>
              <a:t> SUÇLAYICI KONUŞMALAR </a:t>
            </a:r>
          </a:p>
          <a:p>
            <a:pPr>
              <a:buNone/>
            </a:pPr>
            <a:endParaRPr lang="tr-TR" dirty="0" smtClean="0"/>
          </a:p>
        </p:txBody>
      </p:sp>
      <p:pic>
        <p:nvPicPr>
          <p:cNvPr id="6" name="Picture 2" descr="C:\Users\Exper\Desktop\untitled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140968"/>
            <a:ext cx="6984776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979712" y="1628800"/>
            <a:ext cx="5338936" cy="773440"/>
          </a:xfrm>
        </p:spPr>
        <p:txBody>
          <a:bodyPr>
            <a:normAutofit/>
          </a:bodyPr>
          <a:lstStyle/>
          <a:p>
            <a:r>
              <a:rPr lang="tr-TR" dirty="0" smtClean="0"/>
              <a:t>LAKAP TAKMAK, ALAY ETMEK</a:t>
            </a:r>
            <a:endParaRPr lang="tr-TR" dirty="0"/>
          </a:p>
        </p:txBody>
      </p:sp>
      <p:pic>
        <p:nvPicPr>
          <p:cNvPr id="5122" name="Picture 2" descr="C:\Users\Exper\Desktop\untitled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918" y="2210598"/>
            <a:ext cx="7572469" cy="38826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1820</TotalTime>
  <Words>367</Words>
  <Application>Microsoft Office PowerPoint</Application>
  <PresentationFormat>Ekran Gösterisi (4:3)</PresentationFormat>
  <Paragraphs>65</Paragraphs>
  <Slides>25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26" baseType="lpstr">
      <vt:lpstr>Akış</vt:lpstr>
      <vt:lpstr>ETKİLİ İLETİŞİM  VE  EMPATİ </vt:lpstr>
      <vt:lpstr>NASIL ETKİLİ İLETİŞİM KURARIM?</vt:lpstr>
      <vt:lpstr>İletişim neyi, nerede, nasıl söyleyeceğimizi bilme sanatıdır.</vt:lpstr>
      <vt:lpstr>İletişimde beden dilini doğru kullanmak, ses ve tonlamaya dikkat etmek, iletişimin kalitesini arttırır.</vt:lpstr>
      <vt:lpstr>Ön yargılı şekilde karşı tarafla iletişime geçmek, verilen mesaja göre değil, bireyin kendi kafasındaki yargılara göre verilen mesajı algılamasına neden olur.</vt:lpstr>
      <vt:lpstr>SAĞLIKLI İLETİŞİMİ ENGELLEYEN UNSURLAR</vt:lpstr>
      <vt:lpstr>Slayt 7</vt:lpstr>
      <vt:lpstr>Slayt 8</vt:lpstr>
      <vt:lpstr>Slayt 9</vt:lpstr>
      <vt:lpstr>Slayt 10</vt:lpstr>
      <vt:lpstr>Slayt 11</vt:lpstr>
      <vt:lpstr>BEDEN DİLİ</vt:lpstr>
      <vt:lpstr>Slayt 13</vt:lpstr>
      <vt:lpstr>NASIL ETKİN DİNLERİM?</vt:lpstr>
      <vt:lpstr>ETKİN DİNLEME</vt:lpstr>
      <vt:lpstr>Slayt 16</vt:lpstr>
      <vt:lpstr>KONUŞMA SANATINI BİLEN İNSAN</vt:lpstr>
      <vt:lpstr>EMPATİ NEDİR?</vt:lpstr>
      <vt:lpstr>Slayt 19</vt:lpstr>
      <vt:lpstr>ÖNEMLİ OLAN İKİ ŞEY VAR</vt:lpstr>
      <vt:lpstr>FARKLI OLANA SAYGI DUY VE TANIMAYA ÇALIŞ</vt:lpstr>
      <vt:lpstr>Slayt 22</vt:lpstr>
      <vt:lpstr>Slayt 23</vt:lpstr>
      <vt:lpstr>Slayt 24</vt:lpstr>
      <vt:lpstr>GÖKKUŞAĞI NE KADAR RENKLİ OLDUĞUNDA O KADAR GÜZELSE, TOPLUM DA ÖYLEDİR.BİZLER TOPLUMUN RENKLERİYİZ, BİR ARADA GÜZELİZ.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ETKİLİ İLETİŞİM  VE  EMPATİ </dc:title>
  <dc:creator>Exper</dc:creator>
  <cp:lastModifiedBy>OKUL_AİLE_BİRLİĞİ</cp:lastModifiedBy>
  <cp:revision>16</cp:revision>
  <dcterms:created xsi:type="dcterms:W3CDTF">2019-02-28T11:13:15Z</dcterms:created>
  <dcterms:modified xsi:type="dcterms:W3CDTF">2020-02-20T07:11:27Z</dcterms:modified>
</cp:coreProperties>
</file>