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6 İkizkenar Üçgen"/>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540544" y="776288"/>
            <a:ext cx="8062912" cy="1470025"/>
          </a:xfrm>
        </p:spPr>
        <p:txBody>
          <a:bodyPr anchor="b">
            <a:normAutofit/>
          </a:bodyPr>
          <a:lstStyle>
            <a:lvl1pPr algn="r">
              <a:defRPr sz="4400"/>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1371600" y="6012656"/>
            <a:ext cx="5791200" cy="365125"/>
          </a:xfrm>
        </p:spPr>
        <p:txBody>
          <a:bodyPr tIns="0" bIns="0" anchor="t"/>
          <a:lstStyle>
            <a:lvl1pPr algn="r">
              <a:defRPr sz="1000"/>
            </a:lvl1pPr>
          </a:lstStyle>
          <a:p>
            <a:fld id="{D9F75050-0E15-4C5B-92B0-66D068882F1F}" type="datetimeFigureOut">
              <a:rPr lang="tr-TR" smtClean="0"/>
              <a:pPr/>
              <a:t>11.12.2018</a:t>
            </a:fld>
            <a:endParaRPr lang="tr-TR"/>
          </a:p>
        </p:txBody>
      </p:sp>
      <p:sp>
        <p:nvSpPr>
          <p:cNvPr id="17" name="16 Altbilgi Yer Tutucusu"/>
          <p:cNvSpPr>
            <a:spLocks noGrp="1"/>
          </p:cNvSpPr>
          <p:nvPr>
            <p:ph type="ftr" sz="quarter" idx="11"/>
          </p:nvPr>
        </p:nvSpPr>
        <p:spPr>
          <a:xfrm>
            <a:off x="1371600" y="5650704"/>
            <a:ext cx="5791200" cy="365125"/>
          </a:xfrm>
        </p:spPr>
        <p:txBody>
          <a:bodyPr tIns="0" bIns="0" anchor="b"/>
          <a:lstStyle>
            <a:lvl1pPr algn="r">
              <a:defRPr sz="1100"/>
            </a:lvl1pPr>
          </a:lstStyle>
          <a:p>
            <a:endParaRPr lang="tr-TR"/>
          </a:p>
        </p:txBody>
      </p:sp>
      <p:sp>
        <p:nvSpPr>
          <p:cNvPr id="29" name="28 Slayt Numarası Yer Tutucusu"/>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11.12.2018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81800" y="381000"/>
            <a:ext cx="1905000" cy="5486400"/>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381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11.12.2018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1399032"/>
          </a:xfrm>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a:xfrm>
            <a:off x="457200" y="1882808"/>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4791456" y="6480048"/>
            <a:ext cx="2133600" cy="301752"/>
          </a:xfrm>
        </p:spPr>
        <p:txBody>
          <a:bodyPr/>
          <a:lstStyle/>
          <a:p>
            <a:fld id="{D9F75050-0E15-4C5B-92B0-66D068882F1F}" type="datetimeFigureOut">
              <a:rPr lang="tr-TR" smtClean="0"/>
              <a:pPr/>
              <a:t>11.12.2018</a:t>
            </a:fld>
            <a:endParaRPr lang="tr-TR"/>
          </a:p>
        </p:txBody>
      </p:sp>
      <p:sp>
        <p:nvSpPr>
          <p:cNvPr id="5" name="4 Altbilgi Yer Tutucusu"/>
          <p:cNvSpPr>
            <a:spLocks noGrp="1"/>
          </p:cNvSpPr>
          <p:nvPr>
            <p:ph type="ftr" sz="quarter" idx="11"/>
          </p:nvPr>
        </p:nvSpPr>
        <p:spPr>
          <a:xfrm>
            <a:off x="457200" y="6480969"/>
            <a:ext cx="4260056" cy="300831"/>
          </a:xfrm>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1"/>
      </p:bgRef>
    </p:bg>
    <p:spTree>
      <p:nvGrpSpPr>
        <p:cNvPr id="1" name=""/>
        <p:cNvGrpSpPr/>
        <p:nvPr/>
      </p:nvGrpSpPr>
      <p:grpSpPr>
        <a:xfrm>
          <a:off x="0" y="0"/>
          <a:ext cx="0" cy="0"/>
          <a:chOff x="0" y="0"/>
          <a:chExt cx="0" cy="0"/>
        </a:xfrm>
      </p:grpSpPr>
      <p:sp>
        <p:nvSpPr>
          <p:cNvPr id="9" name="8 Dik Üçgen"/>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İkizkenar Üçgen"/>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Veri Yer Tutucusu"/>
          <p:cNvSpPr>
            <a:spLocks noGrp="1"/>
          </p:cNvSpPr>
          <p:nvPr>
            <p:ph type="dt" sz="half" idx="10"/>
          </p:nvPr>
        </p:nvSpPr>
        <p:spPr>
          <a:xfrm>
            <a:off x="6955632" y="6477000"/>
            <a:ext cx="2133600" cy="304800"/>
          </a:xfrm>
        </p:spPr>
        <p:txBody>
          <a:bodyPr/>
          <a:lstStyle/>
          <a:p>
            <a:fld id="{D9F75050-0E15-4C5B-92B0-66D068882F1F}" type="datetimeFigureOut">
              <a:rPr lang="tr-TR" smtClean="0"/>
              <a:pPr/>
              <a:t>11.12.2018</a:t>
            </a:fld>
            <a:endParaRPr lang="tr-TR"/>
          </a:p>
        </p:txBody>
      </p:sp>
      <p:sp>
        <p:nvSpPr>
          <p:cNvPr id="5" name="4 Altbilgi Yer Tutucusu"/>
          <p:cNvSpPr>
            <a:spLocks noGrp="1"/>
          </p:cNvSpPr>
          <p:nvPr>
            <p:ph type="ftr" sz="quarter" idx="11"/>
          </p:nvPr>
        </p:nvSpPr>
        <p:spPr>
          <a:xfrm>
            <a:off x="2619376" y="6480969"/>
            <a:ext cx="4260056" cy="300831"/>
          </a:xfrm>
        </p:spPr>
        <p:txBody>
          <a:bodyPr/>
          <a:lstStyle/>
          <a:p>
            <a:endParaRPr lang="tr-TR"/>
          </a:p>
        </p:txBody>
      </p:sp>
      <p:sp>
        <p:nvSpPr>
          <p:cNvPr id="6" name="5 Slayt Numarası Yer Tutucusu"/>
          <p:cNvSpPr>
            <a:spLocks noGrp="1"/>
          </p:cNvSpPr>
          <p:nvPr>
            <p:ph type="sldNum" sz="quarter" idx="12"/>
          </p:nvPr>
        </p:nvSpPr>
        <p:spPr>
          <a:xfrm>
            <a:off x="8451056" y="809624"/>
            <a:ext cx="502920" cy="300831"/>
          </a:xfrm>
        </p:spPr>
        <p:txBody>
          <a:bodyPr/>
          <a:lstStyle/>
          <a:p>
            <a:fld id="{B1DEFA8C-F947-479F-BE07-76B6B3F80BF1}" type="slidenum">
              <a:rPr lang="tr-TR" smtClean="0"/>
              <a:pPr/>
              <a:t>‹#›</a:t>
            </a:fld>
            <a:endParaRPr lang="tr-TR"/>
          </a:p>
        </p:txBody>
      </p:sp>
      <p:cxnSp>
        <p:nvCxnSpPr>
          <p:cNvPr id="11" name="10 Düz Bağlayıcı"/>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Düz Bağlayıcı"/>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Başlık"/>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marL="0" algn="l">
              <a:defRPr/>
            </a:lvl1p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4791456" y="6480969"/>
            <a:ext cx="2133600" cy="301752"/>
          </a:xfrm>
        </p:spPr>
        <p:txBody>
          <a:bodyPr/>
          <a:lstStyle/>
          <a:p>
            <a:fld id="{D9F75050-0E15-4C5B-92B0-66D068882F1F}" type="datetimeFigureOut">
              <a:rPr lang="tr-TR" smtClean="0"/>
              <a:pPr/>
              <a:t>11.12.2018</a:t>
            </a:fld>
            <a:endParaRPr lang="tr-TR"/>
          </a:p>
        </p:txBody>
      </p:sp>
      <p:sp>
        <p:nvSpPr>
          <p:cNvPr id="6" name="5 Altbilgi Yer Tutucusu"/>
          <p:cNvSpPr>
            <a:spLocks noGrp="1"/>
          </p:cNvSpPr>
          <p:nvPr>
            <p:ph type="ftr" sz="quarter" idx="11"/>
          </p:nvPr>
        </p:nvSpPr>
        <p:spPr>
          <a:xfrm>
            <a:off x="457200" y="6480969"/>
            <a:ext cx="4260056" cy="301752"/>
          </a:xfrm>
        </p:spPr>
        <p:txBody>
          <a:bodyPr/>
          <a:lstStyle/>
          <a:p>
            <a:endParaRPr lang="tr-TR"/>
          </a:p>
        </p:txBody>
      </p:sp>
      <p:sp>
        <p:nvSpPr>
          <p:cNvPr id="7" name="6 Slayt Numarası Yer Tutucusu"/>
          <p:cNvSpPr>
            <a:spLocks noGrp="1"/>
          </p:cNvSpPr>
          <p:nvPr>
            <p:ph type="sldNum" sz="quarter" idx="12"/>
          </p:nvPr>
        </p:nvSpPr>
        <p:spPr>
          <a:xfrm>
            <a:off x="7589520" y="6480969"/>
            <a:ext cx="502920" cy="301752"/>
          </a:xfrm>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a:xfrm>
            <a:off x="4791456" y="6480969"/>
            <a:ext cx="2130552" cy="301752"/>
          </a:xfrm>
        </p:spPr>
        <p:txBody>
          <a:bodyPr/>
          <a:lstStyle/>
          <a:p>
            <a:fld id="{D9F75050-0E15-4C5B-92B0-66D068882F1F}" type="datetimeFigureOut">
              <a:rPr lang="tr-TR" smtClean="0"/>
              <a:pPr/>
              <a:t>11.12.2018</a:t>
            </a:fld>
            <a:endParaRPr lang="tr-TR"/>
          </a:p>
        </p:txBody>
      </p:sp>
      <p:sp>
        <p:nvSpPr>
          <p:cNvPr id="8" name="7 Altbilgi Yer Tutucusu"/>
          <p:cNvSpPr>
            <a:spLocks noGrp="1"/>
          </p:cNvSpPr>
          <p:nvPr>
            <p:ph type="ftr" sz="quarter" idx="11"/>
          </p:nvPr>
        </p:nvSpPr>
        <p:spPr>
          <a:xfrm>
            <a:off x="457200" y="6480969"/>
            <a:ext cx="4261104" cy="301752"/>
          </a:xfrm>
        </p:spPr>
        <p:txBody>
          <a:bodyPr/>
          <a:lstStyle/>
          <a:p>
            <a:endParaRPr lang="tr-TR"/>
          </a:p>
        </p:txBody>
      </p:sp>
      <p:sp>
        <p:nvSpPr>
          <p:cNvPr id="9" name="8 Slayt Numarası Yer Tutucusu"/>
          <p:cNvSpPr>
            <a:spLocks noGrp="1"/>
          </p:cNvSpPr>
          <p:nvPr>
            <p:ph type="sldNum" sz="quarter" idx="12"/>
          </p:nvPr>
        </p:nvSpPr>
        <p:spPr>
          <a:xfrm>
            <a:off x="7589520" y="6483096"/>
            <a:ext cx="502920" cy="301752"/>
          </a:xfrm>
        </p:spPr>
        <p:txBody>
          <a:bodyPr/>
          <a:lstStyle>
            <a:lvl1pPr algn="ctr">
              <a:defRPr/>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b="0"/>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11.12.2018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a:xfrm>
            <a:off x="4791456" y="6480969"/>
            <a:ext cx="2133600" cy="301752"/>
          </a:xfrm>
        </p:spPr>
        <p:txBody>
          <a:bodyPr/>
          <a:lstStyle/>
          <a:p>
            <a:fld id="{D9F75050-0E15-4C5B-92B0-66D068882F1F}" type="datetimeFigureOut">
              <a:rPr lang="tr-TR" smtClean="0"/>
              <a:pPr/>
              <a:t>11.12.2018</a:t>
            </a:fld>
            <a:endParaRPr lang="tr-TR"/>
          </a:p>
        </p:txBody>
      </p:sp>
      <p:sp>
        <p:nvSpPr>
          <p:cNvPr id="3" name="2 Altbilgi Yer Tutucusu"/>
          <p:cNvSpPr>
            <a:spLocks noGrp="1"/>
          </p:cNvSpPr>
          <p:nvPr>
            <p:ph type="ftr" sz="quarter" idx="11"/>
          </p:nvPr>
        </p:nvSpPr>
        <p:spPr>
          <a:xfrm>
            <a:off x="457200" y="6481890"/>
            <a:ext cx="4260056" cy="300831"/>
          </a:xfrm>
        </p:spPr>
        <p:txBody>
          <a:bodyPr/>
          <a:lstStyle/>
          <a:p>
            <a:endParaRPr lang="tr-TR"/>
          </a:p>
        </p:txBody>
      </p:sp>
      <p:sp>
        <p:nvSpPr>
          <p:cNvPr id="4" name="3 Slayt Numarası Yer Tutucusu"/>
          <p:cNvSpPr>
            <a:spLocks noGrp="1"/>
          </p:cNvSpPr>
          <p:nvPr>
            <p:ph type="sldNum" sz="quarter" idx="12"/>
          </p:nvPr>
        </p:nvSpPr>
        <p:spPr>
          <a:xfrm>
            <a:off x="7589520" y="6480969"/>
            <a:ext cx="502920" cy="301752"/>
          </a:xfrm>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278976" y="6556248"/>
            <a:ext cx="2133600" cy="301752"/>
          </a:xfrm>
        </p:spPr>
        <p:txBody>
          <a:bodyPr/>
          <a:lstStyle>
            <a:lvl1pPr>
              <a:defRPr sz="900"/>
            </a:lvl1pPr>
          </a:lstStyle>
          <a:p>
            <a:fld id="{D9F75050-0E15-4C5B-92B0-66D068882F1F}" type="datetimeFigureOut">
              <a:rPr lang="tr-TR" smtClean="0"/>
              <a:pPr/>
              <a:t>11.12.2018</a:t>
            </a:fld>
            <a:endParaRPr lang="tr-TR"/>
          </a:p>
        </p:txBody>
      </p:sp>
      <p:sp>
        <p:nvSpPr>
          <p:cNvPr id="6" name="5 Altbilgi Yer Tutucusu"/>
          <p:cNvSpPr>
            <a:spLocks noGrp="1"/>
          </p:cNvSpPr>
          <p:nvPr>
            <p:ph type="ftr" sz="quarter" idx="11"/>
          </p:nvPr>
        </p:nvSpPr>
        <p:spPr>
          <a:xfrm>
            <a:off x="1135856" y="6556248"/>
            <a:ext cx="5143120" cy="301752"/>
          </a:xfrm>
        </p:spPr>
        <p:txBody>
          <a:bodyPr/>
          <a:lstStyle>
            <a:lvl1pPr>
              <a:defRPr sz="900"/>
            </a:lvl1pPr>
          </a:lstStyle>
          <a:p>
            <a:endParaRPr lang="tr-TR"/>
          </a:p>
        </p:txBody>
      </p:sp>
      <p:sp>
        <p:nvSpPr>
          <p:cNvPr id="7" name="6 Slayt Numarası Yer Tutucusu"/>
          <p:cNvSpPr>
            <a:spLocks noGrp="1"/>
          </p:cNvSpPr>
          <p:nvPr>
            <p:ph type="sldNum" sz="quarter" idx="12"/>
          </p:nvPr>
        </p:nvSpPr>
        <p:spPr>
          <a:xfrm>
            <a:off x="8410576" y="6556248"/>
            <a:ext cx="502920" cy="301752"/>
          </a:xfrm>
        </p:spPr>
        <p:txBody>
          <a:bodyPr/>
          <a:lstStyle>
            <a:lvl1pPr>
              <a:defRPr sz="900"/>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a:xfrm>
            <a:off x="6108192" y="6556248"/>
            <a:ext cx="2103120" cy="301752"/>
          </a:xfrm>
        </p:spPr>
        <p:txBody>
          <a:bodyPr/>
          <a:lstStyle>
            <a:lvl1pPr>
              <a:defRPr sz="900"/>
            </a:lvl1pPr>
          </a:lstStyle>
          <a:p>
            <a:fld id="{D9F75050-0E15-4C5B-92B0-66D068882F1F}" type="datetimeFigureOut">
              <a:rPr lang="tr-TR" smtClean="0"/>
              <a:pPr/>
              <a:t>11.12.2018</a:t>
            </a:fld>
            <a:endParaRPr lang="tr-TR"/>
          </a:p>
        </p:txBody>
      </p:sp>
      <p:sp>
        <p:nvSpPr>
          <p:cNvPr id="6" name="5 Altbilgi Yer Tutucusu"/>
          <p:cNvSpPr>
            <a:spLocks noGrp="1"/>
          </p:cNvSpPr>
          <p:nvPr>
            <p:ph type="ftr" sz="quarter" idx="11"/>
          </p:nvPr>
        </p:nvSpPr>
        <p:spPr>
          <a:xfrm>
            <a:off x="1170432" y="6557169"/>
            <a:ext cx="4948072" cy="301752"/>
          </a:xfrm>
        </p:spPr>
        <p:txBody>
          <a:bodyPr/>
          <a:lstStyle>
            <a:lvl1pPr>
              <a:defRPr sz="900"/>
            </a:lvl1pPr>
          </a:lstStyle>
          <a:p>
            <a:endParaRPr lang="tr-TR"/>
          </a:p>
        </p:txBody>
      </p:sp>
      <p:sp>
        <p:nvSpPr>
          <p:cNvPr id="7" name="6 Slayt Numarası Yer Tutucusu"/>
          <p:cNvSpPr>
            <a:spLocks noGrp="1"/>
          </p:cNvSpPr>
          <p:nvPr>
            <p:ph type="sldNum" sz="quarter" idx="12"/>
          </p:nvPr>
        </p:nvSpPr>
        <p:spPr>
          <a:xfrm>
            <a:off x="8217192" y="6556248"/>
            <a:ext cx="365760" cy="301752"/>
          </a:xfrm>
        </p:spPr>
        <p:txBody>
          <a:bodyPr/>
          <a:lstStyle>
            <a:lvl1pPr algn="ctr">
              <a:defRPr sz="900"/>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Dik Üçgen"/>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Düz Bağlayıcı"/>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Düz Bağlayıcı"/>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Başlık Yer Tutucusu"/>
          <p:cNvSpPr>
            <a:spLocks noGrp="1"/>
          </p:cNvSpPr>
          <p:nvPr>
            <p:ph type="title"/>
          </p:nvPr>
        </p:nvSpPr>
        <p:spPr>
          <a:xfrm>
            <a:off x="457200" y="267494"/>
            <a:ext cx="8229600" cy="1399032"/>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D9F75050-0E15-4C5B-92B0-66D068882F1F}" type="datetimeFigureOut">
              <a:rPr lang="tr-TR" smtClean="0"/>
              <a:pPr/>
              <a:t>11.12.2018</a:t>
            </a:fld>
            <a:endParaRPr lang="tr-TR"/>
          </a:p>
        </p:txBody>
      </p:sp>
      <p:sp>
        <p:nvSpPr>
          <p:cNvPr id="3" name="2 Altbilgi Yer Tutucusu"/>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tr-TR"/>
          </a:p>
        </p:txBody>
      </p:sp>
      <p:sp>
        <p:nvSpPr>
          <p:cNvPr id="23" name="22 Slayt Numarası Yer Tutucusu"/>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1DEFA8C-F947-479F-BE07-76B6B3F80BF1}"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11560" y="692696"/>
            <a:ext cx="7772400" cy="1008112"/>
          </a:xfrm>
        </p:spPr>
        <p:txBody>
          <a:bodyPr>
            <a:normAutofit fontScale="90000"/>
          </a:bodyPr>
          <a:lstStyle/>
          <a:p>
            <a:pPr algn="ctr"/>
            <a:r>
              <a:rPr lang="tr-TR" dirty="0" smtClean="0"/>
              <a:t/>
            </a:r>
            <a:br>
              <a:rPr lang="tr-TR" dirty="0" smtClean="0"/>
            </a:br>
            <a:r>
              <a:rPr lang="tr-TR" dirty="0" smtClean="0"/>
              <a:t/>
            </a:r>
            <a:br>
              <a:rPr lang="tr-TR" dirty="0" smtClean="0"/>
            </a:br>
            <a:r>
              <a:rPr lang="tr-TR" dirty="0" smtClean="0"/>
              <a:t/>
            </a:r>
            <a:br>
              <a:rPr lang="tr-TR" dirty="0" smtClean="0"/>
            </a:br>
            <a:r>
              <a:rPr lang="tr-TR" b="1" dirty="0" smtClean="0"/>
              <a:t>TEST ÇÖZME TEKNİKLERİ</a:t>
            </a:r>
            <a:r>
              <a:rPr lang="tr-TR" dirty="0" smtClean="0"/>
              <a:t/>
            </a:r>
            <a:br>
              <a:rPr lang="tr-TR" dirty="0" smtClean="0"/>
            </a:br>
            <a:endParaRPr lang="tr-TR" dirty="0"/>
          </a:p>
        </p:txBody>
      </p:sp>
      <p:sp>
        <p:nvSpPr>
          <p:cNvPr id="3" name="2 Alt Başlık"/>
          <p:cNvSpPr>
            <a:spLocks noGrp="1"/>
          </p:cNvSpPr>
          <p:nvPr>
            <p:ph type="subTitle" idx="1"/>
          </p:nvPr>
        </p:nvSpPr>
        <p:spPr>
          <a:xfrm>
            <a:off x="683568" y="1484784"/>
            <a:ext cx="7632848" cy="4608512"/>
          </a:xfrm>
        </p:spPr>
        <p:txBody>
          <a:bodyPr/>
          <a:lstStyle/>
          <a:p>
            <a:endParaRPr lang="tr-TR" b="1" dirty="0" smtClean="0">
              <a:solidFill>
                <a:schemeClr val="tx1"/>
              </a:solidFill>
            </a:endParaRPr>
          </a:p>
          <a:p>
            <a:endParaRPr lang="tr-TR" b="1" dirty="0" smtClean="0">
              <a:solidFill>
                <a:schemeClr val="tx1"/>
              </a:solidFill>
            </a:endParaRPr>
          </a:p>
          <a:p>
            <a:pPr algn="ctr"/>
            <a:r>
              <a:rPr lang="tr-TR" b="1" dirty="0" smtClean="0">
                <a:solidFill>
                  <a:schemeClr val="tx1"/>
                </a:solidFill>
              </a:rPr>
              <a:t>Test çözme deneyimi, sınav sonucunu önemli ölçüde etkileyen etmenlerden biridir. Bu tarz sınavlarda, başarı, sorulara yaklaşımdan ya da soru stilini tanımakla ilgilidir.</a:t>
            </a:r>
            <a:endParaRPr lang="tr-TR"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TURLAMA TEKNİĞİ NEDİR?</a:t>
            </a:r>
            <a:endParaRPr lang="tr-TR" b="1" dirty="0"/>
          </a:p>
        </p:txBody>
      </p:sp>
      <p:sp>
        <p:nvSpPr>
          <p:cNvPr id="3" name="2 İçerik Yer Tutucusu"/>
          <p:cNvSpPr>
            <a:spLocks noGrp="1"/>
          </p:cNvSpPr>
          <p:nvPr>
            <p:ph idx="1"/>
          </p:nvPr>
        </p:nvSpPr>
        <p:spPr/>
        <p:txBody>
          <a:bodyPr>
            <a:normAutofit/>
          </a:bodyPr>
          <a:lstStyle/>
          <a:p>
            <a:r>
              <a:rPr lang="tr-TR" sz="3600" b="1" dirty="0" smtClean="0"/>
              <a:t>Turlama Tekniği” : 1. Turda normal, kolay ve çok kolay soruları çözerek testin %70’ini rahatlıkla yapabilir. 2. Turda puanını öğrenci daha da arttırabilme şansına sahiptir.</a:t>
            </a:r>
            <a:r>
              <a:rPr lang="tr-TR" sz="3600" dirty="0" smtClean="0"/>
              <a:t> </a:t>
            </a:r>
            <a:r>
              <a:rPr lang="tr-TR" sz="3600" b="1" dirty="0" smtClean="0"/>
              <a:t>Turlama tekniğinde önce bildiğiniz soruları yapmaya başlamanız anlamına gelir.</a:t>
            </a:r>
            <a:endParaRPr lang="tr-TR" sz="36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YAPAMADIĞIN SORUYA TAKILMA AMA ES GEÇME</a:t>
            </a:r>
            <a:endParaRPr lang="tr-TR" b="1" dirty="0"/>
          </a:p>
        </p:txBody>
      </p:sp>
      <p:sp>
        <p:nvSpPr>
          <p:cNvPr id="3" name="2 İçerik Yer Tutucusu"/>
          <p:cNvSpPr>
            <a:spLocks noGrp="1"/>
          </p:cNvSpPr>
          <p:nvPr>
            <p:ph idx="1"/>
          </p:nvPr>
        </p:nvSpPr>
        <p:spPr/>
        <p:txBody>
          <a:bodyPr>
            <a:normAutofit/>
          </a:bodyPr>
          <a:lstStyle/>
          <a:p>
            <a:endParaRPr lang="tr-TR" sz="3600" b="1" dirty="0" smtClean="0"/>
          </a:p>
          <a:p>
            <a:endParaRPr lang="tr-TR" sz="3600" b="1" dirty="0" smtClean="0"/>
          </a:p>
          <a:p>
            <a:r>
              <a:rPr lang="tr-TR" sz="3600" b="1" dirty="0" smtClean="0"/>
              <a:t>O anda bilemediğiniz soruların yanına “?” işareti koyarak diğer turda bakabilirsiniz.</a:t>
            </a:r>
            <a:endParaRPr lang="tr-TR" sz="36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ÜST ÜSTE YAPAMAMIŞ OLABİLİRSİN SAKİN OL</a:t>
            </a:r>
            <a:endParaRPr lang="tr-TR" b="1" dirty="0"/>
          </a:p>
        </p:txBody>
      </p:sp>
      <p:sp>
        <p:nvSpPr>
          <p:cNvPr id="3" name="2 İçerik Yer Tutucusu"/>
          <p:cNvSpPr>
            <a:spLocks noGrp="1"/>
          </p:cNvSpPr>
          <p:nvPr>
            <p:ph idx="1"/>
          </p:nvPr>
        </p:nvSpPr>
        <p:spPr/>
        <p:txBody>
          <a:bodyPr>
            <a:normAutofit/>
          </a:bodyPr>
          <a:lstStyle/>
          <a:p>
            <a:r>
              <a:rPr lang="tr-TR" sz="3600" b="1" dirty="0" smtClean="0"/>
              <a:t>Üst üste yapamadığınız size zor gelen sorular olabilir. Bunun normal olduğunu kitapçık türünden dolayı böyle dizilebileceğini aklınıza getirerek moralinizi yüksek tutun. Üst üste kolay soruların geldiğini ilerleyen sayfalarda göreceksiniz.</a:t>
            </a:r>
            <a:endParaRPr lang="tr-TR" sz="36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UZUN SORUDAN KORKMA DAHA ÇOK BİLGİ VAR</a:t>
            </a:r>
            <a:endParaRPr lang="tr-TR" b="1" dirty="0"/>
          </a:p>
        </p:txBody>
      </p:sp>
      <p:sp>
        <p:nvSpPr>
          <p:cNvPr id="3" name="2 İçerik Yer Tutucusu"/>
          <p:cNvSpPr>
            <a:spLocks noGrp="1"/>
          </p:cNvSpPr>
          <p:nvPr>
            <p:ph idx="1"/>
          </p:nvPr>
        </p:nvSpPr>
        <p:spPr/>
        <p:txBody>
          <a:bodyPr>
            <a:normAutofit/>
          </a:bodyPr>
          <a:lstStyle/>
          <a:p>
            <a:endParaRPr lang="tr-TR" sz="3600" b="1" dirty="0" smtClean="0"/>
          </a:p>
          <a:p>
            <a:r>
              <a:rPr lang="tr-TR" sz="3600" b="1" dirty="0" smtClean="0"/>
              <a:t>Soruyu okuyup anlamaya daha sonra cevabı düşünmeye çalışın. Uzun sorulardan korkmayın daha fazla ipucu anlamına gelir. Uzun sorular kolay sorulardır.</a:t>
            </a:r>
            <a:endParaRPr lang="tr-TR" sz="36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EN DOĞRUYU İSTEYEBİLİR</a:t>
            </a:r>
            <a:endParaRPr lang="tr-TR" b="1" dirty="0"/>
          </a:p>
        </p:txBody>
      </p:sp>
      <p:sp>
        <p:nvSpPr>
          <p:cNvPr id="3" name="2 İçerik Yer Tutucusu"/>
          <p:cNvSpPr>
            <a:spLocks noGrp="1"/>
          </p:cNvSpPr>
          <p:nvPr>
            <p:ph idx="1"/>
          </p:nvPr>
        </p:nvSpPr>
        <p:spPr/>
        <p:txBody>
          <a:bodyPr>
            <a:normAutofit/>
          </a:bodyPr>
          <a:lstStyle/>
          <a:p>
            <a:endParaRPr lang="tr-TR" sz="3600" b="1" dirty="0" smtClean="0"/>
          </a:p>
          <a:p>
            <a:endParaRPr lang="tr-TR" sz="3600" b="1" dirty="0" smtClean="0"/>
          </a:p>
          <a:p>
            <a:r>
              <a:rPr lang="tr-TR" sz="3600" b="1" dirty="0" smtClean="0"/>
              <a:t>Bütün şıkları okuduktan sonra cevabı bulun. Bazı sorular sizden en doğru cevabı ister.</a:t>
            </a:r>
            <a:endParaRPr lang="tr-TR" sz="36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ÇÖZÜLEN DENEMELERİ BİR KENARA ATMA</a:t>
            </a:r>
            <a:endParaRPr lang="tr-TR" b="1" dirty="0"/>
          </a:p>
        </p:txBody>
      </p:sp>
      <p:sp>
        <p:nvSpPr>
          <p:cNvPr id="3" name="2 İçerik Yer Tutucusu"/>
          <p:cNvSpPr>
            <a:spLocks noGrp="1"/>
          </p:cNvSpPr>
          <p:nvPr>
            <p:ph idx="1"/>
          </p:nvPr>
        </p:nvSpPr>
        <p:spPr/>
        <p:txBody>
          <a:bodyPr>
            <a:normAutofit/>
          </a:bodyPr>
          <a:lstStyle/>
          <a:p>
            <a:endParaRPr lang="tr-TR" sz="3600" b="1" dirty="0" smtClean="0"/>
          </a:p>
          <a:p>
            <a:r>
              <a:rPr lang="tr-TR" sz="3600" b="1" dirty="0" smtClean="0"/>
              <a:t>Her deneme sınavından sonra hangi tür soruları yanlış cevapladığınıza bakın.(</a:t>
            </a:r>
            <a:r>
              <a:rPr lang="tr-TR" sz="3600" b="1" dirty="0" err="1" smtClean="0"/>
              <a:t>değildir’li</a:t>
            </a:r>
            <a:r>
              <a:rPr lang="tr-TR" sz="3600" b="1" dirty="0" smtClean="0"/>
              <a:t>, uzun paragraflı sorular vb.) bu tür testleri çözün.</a:t>
            </a:r>
            <a:endParaRPr lang="tr-TR" sz="36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SAKİNLEŞENE KADAR KOLAY SORULARI ÇÖZ</a:t>
            </a:r>
            <a:endParaRPr lang="tr-TR" b="1" dirty="0"/>
          </a:p>
        </p:txBody>
      </p:sp>
      <p:sp>
        <p:nvSpPr>
          <p:cNvPr id="3" name="2 İçerik Yer Tutucusu"/>
          <p:cNvSpPr>
            <a:spLocks noGrp="1"/>
          </p:cNvSpPr>
          <p:nvPr>
            <p:ph idx="1"/>
          </p:nvPr>
        </p:nvSpPr>
        <p:spPr/>
        <p:txBody>
          <a:bodyPr/>
          <a:lstStyle/>
          <a:p>
            <a:r>
              <a:rPr lang="tr-TR" b="1" dirty="0" smtClean="0"/>
              <a:t>İlk 15 dakika en fazla yanlış yapma olasılığına sahip olduğunuz süredir. İlk dakikalar dikkatin dağınık olduğu, kaygının yüksek olduğu zaman dilimleri olduğu için öncelikle en iyi bildiğiniz ve bilgiye dayanan soruları çözün ve sınavdan sonra ilk soruları tekrar gözden geçirin.</a:t>
            </a:r>
            <a:endParaRPr lang="tr-TR"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DENEMELER SİZİN BAŞARI ÇİZELGENİZ DEĞİLDİR</a:t>
            </a:r>
            <a:endParaRPr lang="tr-TR" b="1" dirty="0"/>
          </a:p>
        </p:txBody>
      </p:sp>
      <p:sp>
        <p:nvSpPr>
          <p:cNvPr id="3" name="2 İçerik Yer Tutucusu"/>
          <p:cNvSpPr>
            <a:spLocks noGrp="1"/>
          </p:cNvSpPr>
          <p:nvPr>
            <p:ph idx="1"/>
          </p:nvPr>
        </p:nvSpPr>
        <p:spPr/>
        <p:txBody>
          <a:bodyPr>
            <a:normAutofit/>
          </a:bodyPr>
          <a:lstStyle/>
          <a:p>
            <a:r>
              <a:rPr lang="tr-TR" sz="3600" b="1" dirty="0" smtClean="0"/>
              <a:t>Önemli olan testte kaç soruyu doğru yaptığınız değildir. Burada eksik olduğunuz konuları belirleyip o konulara çalışmanız, yanlış cevapladığınız soru ve soru türlerini doğruya çevirebilmeniz önemlidir.</a:t>
            </a:r>
            <a:endParaRPr lang="tr-TR" sz="36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SINAVDA AKILDAN SORU YAPILMAZ</a:t>
            </a:r>
            <a:endParaRPr lang="tr-TR" b="1" dirty="0"/>
          </a:p>
        </p:txBody>
      </p:sp>
      <p:sp>
        <p:nvSpPr>
          <p:cNvPr id="3" name="2 İçerik Yer Tutucusu"/>
          <p:cNvSpPr>
            <a:spLocks noGrp="1"/>
          </p:cNvSpPr>
          <p:nvPr>
            <p:ph idx="1"/>
          </p:nvPr>
        </p:nvSpPr>
        <p:spPr/>
        <p:txBody>
          <a:bodyPr>
            <a:normAutofit/>
          </a:bodyPr>
          <a:lstStyle/>
          <a:p>
            <a:r>
              <a:rPr lang="tr-TR" sz="5400" b="1" dirty="0" smtClean="0"/>
              <a:t>Sayısal sorularda mutlaka kalem kullanarak cevaplayın</a:t>
            </a:r>
            <a:r>
              <a:rPr lang="tr-TR" sz="5400" dirty="0" smtClean="0"/>
              <a:t>.</a:t>
            </a:r>
            <a:endParaRPr lang="tr-TR" sz="5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KODLAMA ÇOK ÖNEMLİ!</a:t>
            </a:r>
            <a:endParaRPr lang="tr-TR" b="1" dirty="0"/>
          </a:p>
        </p:txBody>
      </p:sp>
      <p:sp>
        <p:nvSpPr>
          <p:cNvPr id="3" name="2 İçerik Yer Tutucusu"/>
          <p:cNvSpPr>
            <a:spLocks noGrp="1"/>
          </p:cNvSpPr>
          <p:nvPr>
            <p:ph idx="1"/>
          </p:nvPr>
        </p:nvSpPr>
        <p:spPr/>
        <p:txBody>
          <a:bodyPr/>
          <a:lstStyle/>
          <a:p>
            <a:r>
              <a:rPr lang="tr-TR" b="1" dirty="0" smtClean="0"/>
              <a:t>Kodlama testte en önemli konulardan biridir. Soruyu doğru kodlamak soruyu doğru çözmek kadar önemlidir. Her sorudan sonra kodlama yaparak bir sonraki soruya geçmeye hazırlanmış olursunuz. Kaydırma ihtimalinizi en aza indirmiş olursunuz.</a:t>
            </a:r>
            <a:endParaRPr lang="tr-TR"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t>ÇÖZEMEDİĞİN SORULARI KAYBETME</a:t>
            </a:r>
            <a:endParaRPr lang="tr-TR" b="1" dirty="0"/>
          </a:p>
        </p:txBody>
      </p:sp>
      <p:sp>
        <p:nvSpPr>
          <p:cNvPr id="3" name="2 İçerik Yer Tutucusu"/>
          <p:cNvSpPr>
            <a:spLocks noGrp="1"/>
          </p:cNvSpPr>
          <p:nvPr>
            <p:ph idx="1"/>
          </p:nvPr>
        </p:nvSpPr>
        <p:spPr/>
        <p:txBody>
          <a:bodyPr/>
          <a:lstStyle/>
          <a:p>
            <a:endParaRPr lang="tr-TR" dirty="0" smtClean="0"/>
          </a:p>
          <a:p>
            <a:pPr>
              <a:buNone/>
            </a:pPr>
            <a:endParaRPr lang="tr-TR" dirty="0" smtClean="0"/>
          </a:p>
          <a:p>
            <a:r>
              <a:rPr lang="tr-TR" sz="4000" b="1" dirty="0" smtClean="0"/>
              <a:t>Her soru tarzı önemlidir. Öğrencinin, cevabını doğru bilemediği her sorunun çözümünü öğrenmesi gerekir.</a:t>
            </a:r>
            <a:endParaRPr lang="tr-TR" sz="40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5969818"/>
          </a:xfrm>
        </p:spPr>
        <p:txBody>
          <a:bodyPr>
            <a:noAutofit/>
          </a:bodyPr>
          <a:lstStyle/>
          <a:p>
            <a:pPr algn="ctr"/>
            <a:r>
              <a:rPr lang="tr-TR" sz="7200" b="1" dirty="0" smtClean="0"/>
              <a:t>SINAVDA YAPILAN YANLIŞLAR</a:t>
            </a:r>
            <a:endParaRPr lang="tr-TR" sz="7200"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idx="1"/>
          </p:nvPr>
        </p:nvSpPr>
        <p:spPr>
          <a:xfrm>
            <a:off x="457200" y="404664"/>
            <a:ext cx="8229600" cy="6050144"/>
          </a:xfrm>
        </p:spPr>
        <p:txBody>
          <a:bodyPr>
            <a:normAutofit/>
          </a:bodyPr>
          <a:lstStyle/>
          <a:p>
            <a:pPr algn="ctr"/>
            <a:endParaRPr lang="tr-TR" sz="6600" b="1" dirty="0" smtClean="0"/>
          </a:p>
          <a:p>
            <a:pPr algn="ctr"/>
            <a:endParaRPr lang="tr-TR" sz="6600" b="1" dirty="0" smtClean="0"/>
          </a:p>
          <a:p>
            <a:pPr algn="ctr">
              <a:buNone/>
            </a:pPr>
            <a:r>
              <a:rPr lang="tr-TR" sz="6600" b="1" dirty="0" smtClean="0"/>
              <a:t>Soruları </a:t>
            </a:r>
            <a:r>
              <a:rPr lang="tr-TR" sz="6600" b="1" dirty="0" smtClean="0"/>
              <a:t>çok hızlı </a:t>
            </a:r>
            <a:r>
              <a:rPr lang="tr-TR" sz="6600" b="1" dirty="0" smtClean="0"/>
              <a:t>okumak </a:t>
            </a:r>
            <a:endParaRPr lang="tr-TR" sz="6600" dirty="0"/>
          </a:p>
        </p:txBody>
      </p:sp>
      <p:pic>
        <p:nvPicPr>
          <p:cNvPr id="1026" name="Picture 2" descr="C:\Users\Exper\Desktop\untitled.png"/>
          <p:cNvPicPr>
            <a:picLocks noChangeAspect="1" noChangeArrowheads="1"/>
          </p:cNvPicPr>
          <p:nvPr/>
        </p:nvPicPr>
        <p:blipFill>
          <a:blip r:embed="rId2" cstate="print"/>
          <a:srcRect/>
          <a:stretch>
            <a:fillRect/>
          </a:stretch>
        </p:blipFill>
        <p:spPr bwMode="auto">
          <a:xfrm>
            <a:off x="3419872" y="764704"/>
            <a:ext cx="2143125" cy="2143125"/>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132856"/>
            <a:ext cx="8229600" cy="4321952"/>
          </a:xfrm>
        </p:spPr>
        <p:txBody>
          <a:bodyPr>
            <a:normAutofit fontScale="92500" lnSpcReduction="20000"/>
          </a:bodyPr>
          <a:lstStyle/>
          <a:p>
            <a:pPr algn="ctr"/>
            <a:endParaRPr lang="tr-TR" sz="6600" b="1" dirty="0" smtClean="0"/>
          </a:p>
          <a:p>
            <a:pPr algn="ctr"/>
            <a:endParaRPr lang="tr-TR" sz="6600" b="1" dirty="0" smtClean="0"/>
          </a:p>
          <a:p>
            <a:pPr algn="ctr"/>
            <a:r>
              <a:rPr lang="tr-TR" sz="6600" b="1" dirty="0" smtClean="0"/>
              <a:t>“</a:t>
            </a:r>
            <a:r>
              <a:rPr lang="tr-TR" sz="6600" b="1" dirty="0" smtClean="0"/>
              <a:t>İki seçenek arasında kararsız kalmak</a:t>
            </a:r>
            <a:r>
              <a:rPr lang="tr-TR" sz="6600" b="1" dirty="0" smtClean="0"/>
              <a:t>” </a:t>
            </a:r>
            <a:endParaRPr lang="tr-TR" sz="6600" b="1" dirty="0"/>
          </a:p>
        </p:txBody>
      </p:sp>
      <p:pic>
        <p:nvPicPr>
          <p:cNvPr id="2051" name="Picture 3" descr="C:\Users\Exper\Desktop\untitled.png"/>
          <p:cNvPicPr>
            <a:picLocks noChangeAspect="1" noChangeArrowheads="1"/>
          </p:cNvPicPr>
          <p:nvPr/>
        </p:nvPicPr>
        <p:blipFill>
          <a:blip r:embed="rId2" cstate="print"/>
          <a:srcRect/>
          <a:stretch>
            <a:fillRect/>
          </a:stretch>
        </p:blipFill>
        <p:spPr bwMode="auto">
          <a:xfrm>
            <a:off x="3563888" y="1268760"/>
            <a:ext cx="2143125" cy="2143125"/>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3501008"/>
            <a:ext cx="8229600" cy="3058360"/>
          </a:xfrm>
        </p:spPr>
        <p:txBody>
          <a:bodyPr>
            <a:normAutofit/>
          </a:bodyPr>
          <a:lstStyle/>
          <a:p>
            <a:r>
              <a:rPr lang="tr-TR" sz="5400" b="1" dirty="0" smtClean="0"/>
              <a:t>Ben </a:t>
            </a:r>
            <a:r>
              <a:rPr lang="tr-TR" sz="5400" b="1" dirty="0" smtClean="0"/>
              <a:t>bunu biliyorum.” diyerek çeldirici seçeneği </a:t>
            </a:r>
            <a:r>
              <a:rPr lang="tr-TR" sz="5400" b="1" dirty="0" smtClean="0"/>
              <a:t>işaretlemek.</a:t>
            </a:r>
            <a:endParaRPr lang="tr-TR" sz="5400" dirty="0"/>
          </a:p>
        </p:txBody>
      </p:sp>
      <p:pic>
        <p:nvPicPr>
          <p:cNvPr id="3074" name="Picture 2" descr="C:\Users\Exper\Desktop\untitled.png"/>
          <p:cNvPicPr>
            <a:picLocks noChangeAspect="1" noChangeArrowheads="1"/>
          </p:cNvPicPr>
          <p:nvPr/>
        </p:nvPicPr>
        <p:blipFill>
          <a:blip r:embed="rId2" cstate="print"/>
          <a:srcRect/>
          <a:stretch>
            <a:fillRect/>
          </a:stretch>
        </p:blipFill>
        <p:spPr bwMode="auto">
          <a:xfrm>
            <a:off x="3131840" y="1268760"/>
            <a:ext cx="2143125" cy="2143125"/>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İçerik Yer Tutucusu"/>
          <p:cNvSpPr>
            <a:spLocks noGrp="1"/>
          </p:cNvSpPr>
          <p:nvPr>
            <p:ph idx="1"/>
          </p:nvPr>
        </p:nvSpPr>
        <p:spPr>
          <a:xfrm>
            <a:off x="395536" y="3356992"/>
            <a:ext cx="8229600" cy="3130368"/>
          </a:xfrm>
        </p:spPr>
        <p:txBody>
          <a:bodyPr>
            <a:normAutofit/>
          </a:bodyPr>
          <a:lstStyle/>
          <a:p>
            <a:pPr algn="ctr"/>
            <a:r>
              <a:rPr lang="tr-TR" sz="4400" b="1" dirty="0" smtClean="0"/>
              <a:t>Sınav anında sınavdaki performansını değerlendirip kaygılanmak</a:t>
            </a:r>
            <a:endParaRPr lang="tr-TR" sz="4400" dirty="0"/>
          </a:p>
        </p:txBody>
      </p:sp>
      <p:pic>
        <p:nvPicPr>
          <p:cNvPr id="4098" name="Picture 2" descr="C:\Users\Exper\Desktop\untitled.png"/>
          <p:cNvPicPr>
            <a:picLocks noChangeAspect="1" noChangeArrowheads="1"/>
          </p:cNvPicPr>
          <p:nvPr/>
        </p:nvPicPr>
        <p:blipFill>
          <a:blip r:embed="rId2" cstate="print"/>
          <a:srcRect/>
          <a:stretch>
            <a:fillRect/>
          </a:stretch>
        </p:blipFill>
        <p:spPr bwMode="auto">
          <a:xfrm>
            <a:off x="3419872" y="692696"/>
            <a:ext cx="2143125" cy="214312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SADECE BİLMEK YETER Mİ?</a:t>
            </a:r>
            <a:endParaRPr lang="tr-TR" b="1" dirty="0"/>
          </a:p>
        </p:txBody>
      </p:sp>
      <p:sp>
        <p:nvSpPr>
          <p:cNvPr id="3" name="2 İçerik Yer Tutucusu"/>
          <p:cNvSpPr>
            <a:spLocks noGrp="1"/>
          </p:cNvSpPr>
          <p:nvPr>
            <p:ph idx="1"/>
          </p:nvPr>
        </p:nvSpPr>
        <p:spPr/>
        <p:txBody>
          <a:bodyPr/>
          <a:lstStyle/>
          <a:p>
            <a:endParaRPr lang="tr-TR" b="1" dirty="0" smtClean="0"/>
          </a:p>
          <a:p>
            <a:endParaRPr lang="tr-TR" b="1" dirty="0" smtClean="0"/>
          </a:p>
          <a:p>
            <a:r>
              <a:rPr lang="tr-TR" sz="4000" b="1" dirty="0" smtClean="0"/>
              <a:t>Test çözerken bilgi, edinilen bilgiye farklı bakış açısıyla bakabilmek ve hız çok önemlidir.</a:t>
            </a:r>
            <a:endParaRPr lang="tr-TR" sz="40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PARAGRAF SADECE TÜRKÇE İÇİN Mİ?</a:t>
            </a:r>
            <a:endParaRPr lang="tr-TR" b="1" dirty="0"/>
          </a:p>
        </p:txBody>
      </p:sp>
      <p:sp>
        <p:nvSpPr>
          <p:cNvPr id="3" name="2 İçerik Yer Tutucusu"/>
          <p:cNvSpPr>
            <a:spLocks noGrp="1"/>
          </p:cNvSpPr>
          <p:nvPr>
            <p:ph idx="1"/>
          </p:nvPr>
        </p:nvSpPr>
        <p:spPr/>
        <p:txBody>
          <a:bodyPr>
            <a:normAutofit/>
          </a:bodyPr>
          <a:lstStyle/>
          <a:p>
            <a:endParaRPr lang="tr-TR" sz="4000" b="1" dirty="0" smtClean="0"/>
          </a:p>
          <a:p>
            <a:r>
              <a:rPr lang="tr-TR" sz="4000" b="1" dirty="0" smtClean="0"/>
              <a:t>Bol bol paragraf sorusu çözmek ve kitap okumak sorularda yorum yapmayı geliştirir.</a:t>
            </a:r>
            <a:endParaRPr lang="tr-TR" sz="40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SÜREYLE YARIŞIN</a:t>
            </a:r>
            <a:endParaRPr lang="tr-TR" b="1" dirty="0"/>
          </a:p>
        </p:txBody>
      </p:sp>
      <p:sp>
        <p:nvSpPr>
          <p:cNvPr id="3" name="2 İçerik Yer Tutucusu"/>
          <p:cNvSpPr>
            <a:spLocks noGrp="1"/>
          </p:cNvSpPr>
          <p:nvPr>
            <p:ph idx="1"/>
          </p:nvPr>
        </p:nvSpPr>
        <p:spPr/>
        <p:txBody>
          <a:bodyPr/>
          <a:lstStyle/>
          <a:p>
            <a:endParaRPr lang="tr-TR" b="1" dirty="0" smtClean="0"/>
          </a:p>
          <a:p>
            <a:endParaRPr lang="tr-TR" b="1" dirty="0" smtClean="0"/>
          </a:p>
          <a:p>
            <a:endParaRPr lang="tr-TR" b="1" dirty="0" smtClean="0"/>
          </a:p>
          <a:p>
            <a:r>
              <a:rPr lang="tr-TR" b="1" dirty="0" smtClean="0"/>
              <a:t>Bol bol soru çözerek ve süre tutarak hız kontrolü sağlanabilir.</a:t>
            </a:r>
            <a:endParaRPr lang="tr-TR"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BİLDİĞİN HALDE YANLIŞ YAPARSAN ÜZÜLÜRSÜN</a:t>
            </a:r>
            <a:endParaRPr lang="tr-TR" b="1" dirty="0"/>
          </a:p>
        </p:txBody>
      </p:sp>
      <p:sp>
        <p:nvSpPr>
          <p:cNvPr id="3" name="2 İçerik Yer Tutucusu"/>
          <p:cNvSpPr>
            <a:spLocks noGrp="1"/>
          </p:cNvSpPr>
          <p:nvPr>
            <p:ph idx="1"/>
          </p:nvPr>
        </p:nvSpPr>
        <p:spPr/>
        <p:txBody>
          <a:bodyPr/>
          <a:lstStyle/>
          <a:p>
            <a:endParaRPr lang="tr-TR" dirty="0" smtClean="0"/>
          </a:p>
          <a:p>
            <a:endParaRPr lang="tr-TR" dirty="0" smtClean="0"/>
          </a:p>
          <a:p>
            <a:r>
              <a:rPr lang="tr-TR" sz="3600" b="1" dirty="0" smtClean="0"/>
              <a:t>Öğrenci ne kadar çok soru çözerse dikkatsizlikten kaynaklanan hatalarını o kadar azaltmış olur.</a:t>
            </a:r>
            <a:endParaRPr lang="tr-TR" sz="36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ÖNCE KONU</a:t>
            </a:r>
            <a:endParaRPr lang="tr-TR" b="1" dirty="0"/>
          </a:p>
        </p:txBody>
      </p:sp>
      <p:sp>
        <p:nvSpPr>
          <p:cNvPr id="3" name="2 İçerik Yer Tutucusu"/>
          <p:cNvSpPr>
            <a:spLocks noGrp="1"/>
          </p:cNvSpPr>
          <p:nvPr>
            <p:ph idx="1"/>
          </p:nvPr>
        </p:nvSpPr>
        <p:spPr/>
        <p:txBody>
          <a:bodyPr/>
          <a:lstStyle/>
          <a:p>
            <a:r>
              <a:rPr lang="tr-TR" b="1" dirty="0" smtClean="0"/>
              <a:t>Yeterince iyi öğrenilemeyen bilgilerle testte yanlış yapma olasılığınız çoktur. Önce konu çalışıp sonra test çözüp öğrenip öğrenmediğinizi kontrol edebilir, buradan eksiklerinizi tespit ederek hangi konuyu tekrar gözden geçirmeniz gerektiğini öğrenmiş olursunuz.</a:t>
            </a:r>
            <a:endParaRPr lang="tr-TR"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SINAV ZOR MU KOLAY MI NASIL BİLİRİZ?</a:t>
            </a:r>
            <a:endParaRPr lang="tr-TR" b="1" dirty="0"/>
          </a:p>
        </p:txBody>
      </p:sp>
      <p:sp>
        <p:nvSpPr>
          <p:cNvPr id="3" name="2 İçerik Yer Tutucusu"/>
          <p:cNvSpPr>
            <a:spLocks noGrp="1"/>
          </p:cNvSpPr>
          <p:nvPr>
            <p:ph idx="1"/>
          </p:nvPr>
        </p:nvSpPr>
        <p:spPr/>
        <p:txBody>
          <a:bodyPr>
            <a:normAutofit/>
          </a:bodyPr>
          <a:lstStyle/>
          <a:p>
            <a:r>
              <a:rPr lang="tr-TR" sz="3600" b="1" dirty="0" smtClean="0"/>
              <a:t>Sınavlardaki sorular beş farklı zorluk derecesine sahiptir. Testteki soruların zorluk derecesi farklı olsa da kolay sorunun da zor sorunun da puanı aynıdır.</a:t>
            </a:r>
            <a:endParaRPr lang="tr-TR" sz="36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Exper\Desktop\Adsız.png"/>
          <p:cNvPicPr>
            <a:picLocks noGrp="1" noChangeAspect="1" noChangeArrowheads="1"/>
          </p:cNvPicPr>
          <p:nvPr>
            <p:ph idx="1"/>
          </p:nvPr>
        </p:nvPicPr>
        <p:blipFill>
          <a:blip r:embed="rId2" cstate="print"/>
          <a:srcRect/>
          <a:stretch>
            <a:fillRect/>
          </a:stretch>
        </p:blipFill>
        <p:spPr bwMode="auto">
          <a:xfrm>
            <a:off x="0" y="0"/>
            <a:ext cx="9144000" cy="6857999"/>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6</TotalTime>
  <Words>523</Words>
  <Application>Microsoft Office PowerPoint</Application>
  <PresentationFormat>Ekran Gösterisi (4:3)</PresentationFormat>
  <Paragraphs>63</Paragraphs>
  <Slides>24</Slides>
  <Notes>0</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Canlı</vt:lpstr>
      <vt:lpstr>   TEST ÇÖZME TEKNİKLERİ </vt:lpstr>
      <vt:lpstr>ÇÖZEMEDİĞİN SORULARI KAYBETME</vt:lpstr>
      <vt:lpstr>SADECE BİLMEK YETER Mİ?</vt:lpstr>
      <vt:lpstr>PARAGRAF SADECE TÜRKÇE İÇİN Mİ?</vt:lpstr>
      <vt:lpstr>SÜREYLE YARIŞIN</vt:lpstr>
      <vt:lpstr>BİLDİĞİN HALDE YANLIŞ YAPARSAN ÜZÜLÜRSÜN</vt:lpstr>
      <vt:lpstr>ÖNCE KONU</vt:lpstr>
      <vt:lpstr>SINAV ZOR MU KOLAY MI NASIL BİLİRİZ?</vt:lpstr>
      <vt:lpstr>Slayt 9</vt:lpstr>
      <vt:lpstr>TURLAMA TEKNİĞİ NEDİR?</vt:lpstr>
      <vt:lpstr>YAPAMADIĞIN SORUYA TAKILMA AMA ES GEÇME</vt:lpstr>
      <vt:lpstr>ÜST ÜSTE YAPAMAMIŞ OLABİLİRSİN SAKİN OL</vt:lpstr>
      <vt:lpstr>UZUN SORUDAN KORKMA DAHA ÇOK BİLGİ VAR</vt:lpstr>
      <vt:lpstr>EN DOĞRUYU İSTEYEBİLİR</vt:lpstr>
      <vt:lpstr>ÇÖZÜLEN DENEMELERİ BİR KENARA ATMA</vt:lpstr>
      <vt:lpstr>SAKİNLEŞENE KADAR KOLAY SORULARI ÇÖZ</vt:lpstr>
      <vt:lpstr>DENEMELER SİZİN BAŞARI ÇİZELGENİZ DEĞİLDİR</vt:lpstr>
      <vt:lpstr>SINAVDA AKILDAN SORU YAPILMAZ</vt:lpstr>
      <vt:lpstr>KODLAMA ÇOK ÖNEMLİ!</vt:lpstr>
      <vt:lpstr>SINAVDA YAPILAN YANLIŞLAR</vt:lpstr>
      <vt:lpstr>Slayt 21</vt:lpstr>
      <vt:lpstr>Slayt 22</vt:lpstr>
      <vt:lpstr>Slayt 23</vt:lpstr>
      <vt:lpstr>Slayt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TEST ÇÖZME TEKNİKLERİ </dc:title>
  <dc:creator>Exper</dc:creator>
  <cp:lastModifiedBy>Exper</cp:lastModifiedBy>
  <cp:revision>4</cp:revision>
  <dcterms:created xsi:type="dcterms:W3CDTF">2018-12-11T11:09:57Z</dcterms:created>
  <dcterms:modified xsi:type="dcterms:W3CDTF">2018-12-11T11:30:51Z</dcterms:modified>
</cp:coreProperties>
</file>